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96" r:id="rId5"/>
    <p:sldId id="261" r:id="rId6"/>
    <p:sldId id="265" r:id="rId7"/>
    <p:sldId id="266" r:id="rId8"/>
    <p:sldId id="267" r:id="rId9"/>
    <p:sldId id="297" r:id="rId10"/>
    <p:sldId id="290" r:id="rId11"/>
    <p:sldId id="298" r:id="rId12"/>
    <p:sldId id="276" r:id="rId13"/>
    <p:sldId id="300" r:id="rId14"/>
    <p:sldId id="273" r:id="rId15"/>
    <p:sldId id="274" r:id="rId16"/>
    <p:sldId id="272" r:id="rId17"/>
    <p:sldId id="269" r:id="rId18"/>
    <p:sldId id="280" r:id="rId19"/>
    <p:sldId id="302" r:id="rId20"/>
    <p:sldId id="299" r:id="rId21"/>
    <p:sldId id="281" r:id="rId22"/>
    <p:sldId id="282" r:id="rId23"/>
    <p:sldId id="283" r:id="rId24"/>
    <p:sldId id="284" r:id="rId25"/>
    <p:sldId id="291" r:id="rId26"/>
    <p:sldId id="285" r:id="rId27"/>
    <p:sldId id="286" r:id="rId28"/>
    <p:sldId id="295" r:id="rId29"/>
    <p:sldId id="277" r:id="rId30"/>
    <p:sldId id="287" r:id="rId31"/>
    <p:sldId id="292" r:id="rId32"/>
    <p:sldId id="288" r:id="rId33"/>
    <p:sldId id="293" r:id="rId34"/>
    <p:sldId id="289" r:id="rId35"/>
    <p:sldId id="294" r:id="rId36"/>
    <p:sldId id="270" r:id="rId37"/>
    <p:sldId id="271" r:id="rId38"/>
    <p:sldId id="259" r:id="rId39"/>
    <p:sldId id="278" r:id="rId40"/>
    <p:sldId id="279" r:id="rId41"/>
    <p:sldId id="30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C14600-A835-4D14-B4D6-271D93DA0CF0}" v="1" dt="2019-07-25T14:47:43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280" autoAdjust="0"/>
  </p:normalViewPr>
  <p:slideViewPr>
    <p:cSldViewPr showGuides="1">
      <p:cViewPr varScale="1">
        <p:scale>
          <a:sx n="55" d="100"/>
          <a:sy n="55" d="100"/>
        </p:scale>
        <p:origin x="94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8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98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7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4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2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4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1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6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2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3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30E2-E4CE-4BCA-81FE-EEFD5CD818AC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91B5F-16F1-4FE7-AAF0-D9F6EA641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dirty="0"/>
              <a:t>History of SABR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1752600"/>
          </a:xfrm>
        </p:spPr>
        <p:txBody>
          <a:bodyPr>
            <a:normAutofit/>
          </a:bodyPr>
          <a:lstStyle/>
          <a:p>
            <a:r>
              <a:rPr lang="en-US" sz="5400" dirty="0"/>
              <a:t>Society of Academic Bone Radiologists</a:t>
            </a:r>
          </a:p>
        </p:txBody>
      </p:sp>
    </p:spTree>
    <p:extLst>
      <p:ext uri="{BB962C8B-B14F-4D97-AF65-F5344CB8AC3E}">
        <p14:creationId xmlns:p14="http://schemas.microsoft.com/office/powerpoint/2010/main" val="4240408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78"/>
            <a:ext cx="8229600" cy="828822"/>
          </a:xfrm>
        </p:spPr>
        <p:txBody>
          <a:bodyPr/>
          <a:lstStyle/>
          <a:p>
            <a:r>
              <a:rPr lang="en-US" dirty="0"/>
              <a:t>First Officers and Committees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/>
        </p:blipFill>
        <p:spPr>
          <a:xfrm>
            <a:off x="2282277" y="838200"/>
            <a:ext cx="4579445" cy="5901813"/>
          </a:xfrm>
        </p:spPr>
      </p:pic>
    </p:spTree>
    <p:extLst>
      <p:ext uri="{BB962C8B-B14F-4D97-AF65-F5344CB8AC3E}">
        <p14:creationId xmlns:p14="http://schemas.microsoft.com/office/powerpoint/2010/main" val="2424086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46"/>
            <a:ext cx="8229600" cy="1143000"/>
          </a:xfrm>
        </p:spPr>
        <p:txBody>
          <a:bodyPr/>
          <a:lstStyle/>
          <a:p>
            <a:r>
              <a:rPr lang="en-US" dirty="0"/>
              <a:t>Bylaws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4541" r="7822" b="25921"/>
          <a:stretch/>
        </p:blipFill>
        <p:spPr>
          <a:xfrm>
            <a:off x="2076450" y="968124"/>
            <a:ext cx="4991100" cy="5889876"/>
          </a:xfrm>
        </p:spPr>
      </p:pic>
    </p:spTree>
    <p:extLst>
      <p:ext uri="{BB962C8B-B14F-4D97-AF65-F5344CB8AC3E}">
        <p14:creationId xmlns:p14="http://schemas.microsoft.com/office/powerpoint/2010/main" val="2504438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Incorporated March 28, 2008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8417" r="12508" b="21867"/>
          <a:stretch/>
        </p:blipFill>
        <p:spPr>
          <a:xfrm>
            <a:off x="2469552" y="1295400"/>
            <a:ext cx="4204895" cy="5441155"/>
          </a:xfrm>
        </p:spPr>
      </p:pic>
    </p:spTree>
    <p:extLst>
      <p:ext uri="{BB962C8B-B14F-4D97-AF65-F5344CB8AC3E}">
        <p14:creationId xmlns:p14="http://schemas.microsoft.com/office/powerpoint/2010/main" val="182980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7" y="1600200"/>
            <a:ext cx="8050085" cy="4525963"/>
          </a:xfrm>
        </p:spPr>
      </p:pic>
      <p:sp>
        <p:nvSpPr>
          <p:cNvPr id="6" name="TextBox 5"/>
          <p:cNvSpPr txBox="1"/>
          <p:nvPr/>
        </p:nvSpPr>
        <p:spPr>
          <a:xfrm>
            <a:off x="2259443" y="6286451"/>
            <a:ext cx="4625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Thank you Mike Richardson !!!</a:t>
            </a:r>
          </a:p>
        </p:txBody>
      </p:sp>
    </p:spTree>
    <p:extLst>
      <p:ext uri="{BB962C8B-B14F-4D97-AF65-F5344CB8AC3E}">
        <p14:creationId xmlns:p14="http://schemas.microsoft.com/office/powerpoint/2010/main" val="199066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Logo Wars 2008 - 2014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5051" r="19538" b="43706"/>
          <a:stretch/>
        </p:blipFill>
        <p:spPr>
          <a:xfrm>
            <a:off x="2476500" y="1828800"/>
            <a:ext cx="4191000" cy="4114801"/>
          </a:xfrm>
        </p:spPr>
      </p:pic>
    </p:spTree>
    <p:extLst>
      <p:ext uri="{BB962C8B-B14F-4D97-AF65-F5344CB8AC3E}">
        <p14:creationId xmlns:p14="http://schemas.microsoft.com/office/powerpoint/2010/main" val="1936188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Logo Wars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6" t="26938" r="32426" b="34339"/>
          <a:stretch/>
        </p:blipFill>
        <p:spPr>
          <a:xfrm>
            <a:off x="473242" y="1828800"/>
            <a:ext cx="2574758" cy="394795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t="26938" r="34769" b="34339"/>
          <a:stretch/>
        </p:blipFill>
        <p:spPr>
          <a:xfrm>
            <a:off x="3276600" y="1851069"/>
            <a:ext cx="2209801" cy="390964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5747" t="33690" r="25100" b="41043"/>
          <a:stretch/>
        </p:blipFill>
        <p:spPr>
          <a:xfrm>
            <a:off x="5684519" y="2743200"/>
            <a:ext cx="320040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34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Logo Wars Ended 2014/15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762" y="2133600"/>
            <a:ext cx="7668476" cy="18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3" y="1143000"/>
            <a:ext cx="8043773" cy="4525963"/>
          </a:xfrm>
        </p:spPr>
      </p:pic>
    </p:spTree>
    <p:extLst>
      <p:ext uri="{BB962C8B-B14F-4D97-AF65-F5344CB8AC3E}">
        <p14:creationId xmlns:p14="http://schemas.microsoft.com/office/powerpoint/2010/main" val="1837237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Vail 2008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July 24 – 25 Vail Plaza Hotel (pizza dinner)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2411413"/>
            <a:ext cx="66103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24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 Party #1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55" y="1600200"/>
            <a:ext cx="6272689" cy="4525963"/>
          </a:xfrm>
        </p:spPr>
      </p:pic>
    </p:spTree>
    <p:extLst>
      <p:ext uri="{BB962C8B-B14F-4D97-AF65-F5344CB8AC3E}">
        <p14:creationId xmlns:p14="http://schemas.microsoft.com/office/powerpoint/2010/main" val="3459681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Exploratory Meeting </a:t>
            </a:r>
            <a:br>
              <a:rPr lang="en-US" dirty="0"/>
            </a:br>
            <a:r>
              <a:rPr lang="en-US" dirty="0"/>
              <a:t>September 14-16, 2007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417638"/>
            <a:ext cx="2971800" cy="4465819"/>
          </a:xfrm>
        </p:spPr>
      </p:pic>
      <p:sp>
        <p:nvSpPr>
          <p:cNvPr id="5" name="TextBox 4"/>
          <p:cNvSpPr txBox="1"/>
          <p:nvPr/>
        </p:nvSpPr>
        <p:spPr>
          <a:xfrm>
            <a:off x="609600" y="5791200"/>
            <a:ext cx="8276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Attended by; Eva Escobedo, John Hunter, Mike Mulligan</a:t>
            </a:r>
          </a:p>
          <a:p>
            <a:pPr algn="ctr"/>
            <a:r>
              <a:rPr lang="en-US" sz="2800" dirty="0"/>
              <a:t>At the Lodge at Sonoma</a:t>
            </a:r>
          </a:p>
        </p:txBody>
      </p:sp>
    </p:spTree>
    <p:extLst>
      <p:ext uri="{BB962C8B-B14F-4D97-AF65-F5344CB8AC3E}">
        <p14:creationId xmlns:p14="http://schemas.microsoft.com/office/powerpoint/2010/main" val="336889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378"/>
            <a:ext cx="8229600" cy="1143000"/>
          </a:xfrm>
        </p:spPr>
        <p:txBody>
          <a:bodyPr/>
          <a:lstStyle/>
          <a:p>
            <a:r>
              <a:rPr lang="en-US" dirty="0"/>
              <a:t>First Meeting Program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 b="13583"/>
          <a:stretch/>
        </p:blipFill>
        <p:spPr>
          <a:xfrm>
            <a:off x="1989562" y="1040053"/>
            <a:ext cx="5097038" cy="5772019"/>
          </a:xfrm>
        </p:spPr>
      </p:pic>
      <p:sp>
        <p:nvSpPr>
          <p:cNvPr id="6" name="Rectangle 5"/>
          <p:cNvSpPr/>
          <p:nvPr/>
        </p:nvSpPr>
        <p:spPr>
          <a:xfrm>
            <a:off x="3657600" y="3581400"/>
            <a:ext cx="1828800" cy="228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49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2009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July 29 – 31 Liberty Hotel (pizza dinner)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39181"/>
            <a:ext cx="4572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339181"/>
            <a:ext cx="4571999" cy="30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15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78"/>
            <a:ext cx="8229600" cy="1143000"/>
          </a:xfrm>
        </p:spPr>
        <p:txBody>
          <a:bodyPr/>
          <a:lstStyle/>
          <a:p>
            <a:r>
              <a:rPr lang="en-US" dirty="0"/>
              <a:t>Santa Fe 2010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July 28 – 30 La Posada Resort &amp; Spa (dinner at Rooftop Pizzeria – Santa Fe Arcade)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587649"/>
            <a:ext cx="61722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05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78"/>
            <a:ext cx="8229600" cy="1143000"/>
          </a:xfrm>
        </p:spPr>
        <p:txBody>
          <a:bodyPr/>
          <a:lstStyle/>
          <a:p>
            <a:r>
              <a:rPr lang="en-US" dirty="0"/>
              <a:t>Chicago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861"/>
            <a:ext cx="8229600" cy="4525963"/>
          </a:xfrm>
        </p:spPr>
        <p:txBody>
          <a:bodyPr/>
          <a:lstStyle/>
          <a:p>
            <a:r>
              <a:rPr lang="en-US" dirty="0"/>
              <a:t>July 27 – 29 The W Hotel Lakefront (pizza dinner in the hotel)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22" y="2162175"/>
            <a:ext cx="3786956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2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44"/>
            <a:ext cx="8229600" cy="1143000"/>
          </a:xfrm>
        </p:spPr>
        <p:txBody>
          <a:bodyPr/>
          <a:lstStyle/>
          <a:p>
            <a:r>
              <a:rPr lang="en-US" dirty="0"/>
              <a:t>Jackson Hole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944"/>
            <a:ext cx="8229600" cy="4525963"/>
          </a:xfrm>
        </p:spPr>
        <p:txBody>
          <a:bodyPr/>
          <a:lstStyle/>
          <a:p>
            <a:r>
              <a:rPr lang="en-US" dirty="0"/>
              <a:t>July 25 – 27 The Wort Hotel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" y="2057400"/>
            <a:ext cx="880691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50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Wort Hotel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28" y="1600200"/>
            <a:ext cx="6819944" cy="4525963"/>
          </a:xfrm>
        </p:spPr>
      </p:pic>
    </p:spTree>
    <p:extLst>
      <p:ext uri="{BB962C8B-B14F-4D97-AF65-F5344CB8AC3E}">
        <p14:creationId xmlns:p14="http://schemas.microsoft.com/office/powerpoint/2010/main" val="1688344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78"/>
            <a:ext cx="8229600" cy="1143000"/>
          </a:xfrm>
        </p:spPr>
        <p:txBody>
          <a:bodyPr/>
          <a:lstStyle/>
          <a:p>
            <a:r>
              <a:rPr lang="en-US" dirty="0"/>
              <a:t>Bar Harbor 2013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378"/>
            <a:ext cx="8229600" cy="4525963"/>
          </a:xfrm>
        </p:spPr>
        <p:txBody>
          <a:bodyPr/>
          <a:lstStyle/>
          <a:p>
            <a:r>
              <a:rPr lang="en-US" dirty="0"/>
              <a:t>July 24 – 26 Regency Hotel (Lobster dinner 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8855"/>
            <a:ext cx="914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78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46"/>
            <a:ext cx="8229600" cy="1143000"/>
          </a:xfrm>
        </p:spPr>
        <p:txBody>
          <a:bodyPr/>
          <a:lstStyle/>
          <a:p>
            <a:r>
              <a:rPr lang="en-US" dirty="0"/>
              <a:t>Portland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/>
              <a:t>July 23 – 25 Hotel Monaco (dinner in Red Star Club Room in hotel)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54022"/>
            <a:ext cx="7010400" cy="470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25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Portland Meeting Program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1619" y="238884"/>
            <a:ext cx="5365562" cy="7467602"/>
          </a:xfrm>
        </p:spPr>
      </p:pic>
    </p:spTree>
    <p:extLst>
      <p:ext uri="{BB962C8B-B14F-4D97-AF65-F5344CB8AC3E}">
        <p14:creationId xmlns:p14="http://schemas.microsoft.com/office/powerpoint/2010/main" val="1477554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1" y="762000"/>
            <a:ext cx="8271041" cy="4910931"/>
          </a:xfrm>
        </p:spPr>
      </p:pic>
    </p:spTree>
    <p:extLst>
      <p:ext uri="{BB962C8B-B14F-4D97-AF65-F5344CB8AC3E}">
        <p14:creationId xmlns:p14="http://schemas.microsoft.com/office/powerpoint/2010/main" val="308793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23" y="1417638"/>
            <a:ext cx="5990954" cy="3733799"/>
          </a:xfrm>
        </p:spPr>
      </p:pic>
    </p:spTree>
    <p:extLst>
      <p:ext uri="{BB962C8B-B14F-4D97-AF65-F5344CB8AC3E}">
        <p14:creationId xmlns:p14="http://schemas.microsoft.com/office/powerpoint/2010/main" val="2398988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Nashville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29" y="990600"/>
            <a:ext cx="8229600" cy="4525963"/>
          </a:xfrm>
        </p:spPr>
        <p:txBody>
          <a:bodyPr/>
          <a:lstStyle/>
          <a:p>
            <a:r>
              <a:rPr lang="en-US" dirty="0"/>
              <a:t>July 29 – 31 The Hermitage Hotel (dinner at Nashville Sounds Baseball Park)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29" y="1994486"/>
            <a:ext cx="7295271" cy="486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50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Hermitage Hotel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8" y="1295400"/>
            <a:ext cx="8069546" cy="5384588"/>
          </a:xfrm>
        </p:spPr>
      </p:pic>
    </p:spTree>
    <p:extLst>
      <p:ext uri="{BB962C8B-B14F-4D97-AF65-F5344CB8AC3E}">
        <p14:creationId xmlns:p14="http://schemas.microsoft.com/office/powerpoint/2010/main" val="244228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78"/>
            <a:ext cx="8229600" cy="1143000"/>
          </a:xfrm>
        </p:spPr>
        <p:txBody>
          <a:bodyPr/>
          <a:lstStyle/>
          <a:p>
            <a:r>
              <a:rPr lang="en-US" dirty="0"/>
              <a:t>Tiburon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/>
              <a:t>July 20 – 22 Waters Edge Hotel (dinner at </a:t>
            </a:r>
            <a:r>
              <a:rPr lang="en-US" dirty="0" err="1"/>
              <a:t>Severino’s</a:t>
            </a:r>
            <a:r>
              <a:rPr lang="en-US" dirty="0"/>
              <a:t> Restaurant)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133600"/>
            <a:ext cx="7239000" cy="453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4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14"/>
            <a:ext cx="8229600" cy="1143000"/>
          </a:xfrm>
        </p:spPr>
        <p:txBody>
          <a:bodyPr/>
          <a:lstStyle/>
          <a:p>
            <a:r>
              <a:rPr lang="en-US" dirty="0"/>
              <a:t>Waters Edge Hotel Deck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9" y="1066800"/>
            <a:ext cx="8796522" cy="5614801"/>
          </a:xfrm>
        </p:spPr>
      </p:pic>
    </p:spTree>
    <p:extLst>
      <p:ext uri="{BB962C8B-B14F-4D97-AF65-F5344CB8AC3E}">
        <p14:creationId xmlns:p14="http://schemas.microsoft.com/office/powerpoint/2010/main" val="486632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Gloucester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/>
              <a:t>July 26 – 28 Beauport Hotel (Clambake dinner in hotel)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26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Beauport Hotel Roof Top Pool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" y="2026952"/>
            <a:ext cx="8947558" cy="3992848"/>
          </a:xfrm>
        </p:spPr>
      </p:pic>
    </p:spTree>
    <p:extLst>
      <p:ext uri="{BB962C8B-B14F-4D97-AF65-F5344CB8AC3E}">
        <p14:creationId xmlns:p14="http://schemas.microsoft.com/office/powerpoint/2010/main" val="2282811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717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SABR Meetings and Members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400" dirty="0"/>
              <a:t>Sonoma, CA – September 2007 – Eva Escobedo, John Hunter, Mike Mulligan</a:t>
            </a:r>
          </a:p>
          <a:p>
            <a:r>
              <a:rPr lang="en-US" sz="3400" dirty="0"/>
              <a:t>La Quinta, CA – March 2008 – Eva, John, Mike, Eric </a:t>
            </a:r>
            <a:r>
              <a:rPr lang="en-US" sz="3400" dirty="0" err="1"/>
              <a:t>Brandser</a:t>
            </a:r>
            <a:r>
              <a:rPr lang="en-US" sz="3400" dirty="0"/>
              <a:t>, Kirk Davis, Mike Richardson,</a:t>
            </a:r>
          </a:p>
          <a:p>
            <a:r>
              <a:rPr lang="en-US" sz="3400" dirty="0"/>
              <a:t>                                                                Stacy Smith, Dave Tsai</a:t>
            </a:r>
          </a:p>
          <a:p>
            <a:r>
              <a:rPr lang="en-US" sz="3400" dirty="0"/>
              <a:t>                BORG clan additions – Mark Anderson, Jim Choi, Steve Hatem, Tom Martin, </a:t>
            </a:r>
          </a:p>
          <a:p>
            <a:r>
              <a:rPr lang="en-US" sz="3400" dirty="0"/>
              <a:t>                                                         Ted Miller, Mark Murphey, </a:t>
            </a:r>
            <a:r>
              <a:rPr lang="en-US" sz="3400" dirty="0" err="1"/>
              <a:t>Ranjeet</a:t>
            </a:r>
            <a:r>
              <a:rPr lang="en-US" sz="3400" dirty="0"/>
              <a:t> Singh, Mike Tuite</a:t>
            </a:r>
          </a:p>
          <a:p>
            <a:r>
              <a:rPr lang="en-US" sz="3400" dirty="0"/>
              <a:t>1) Vail, CO – July 2008 – Donna </a:t>
            </a:r>
            <a:r>
              <a:rPr lang="en-US" sz="3400" dirty="0" err="1"/>
              <a:t>Blankenbaker</a:t>
            </a:r>
            <a:r>
              <a:rPr lang="en-US" sz="3400" dirty="0"/>
              <a:t> (11 other attendees)</a:t>
            </a:r>
          </a:p>
          <a:p>
            <a:r>
              <a:rPr lang="en-US" sz="3400" dirty="0"/>
              <a:t>2) Boston, MA – July 2009 – Don </a:t>
            </a:r>
            <a:r>
              <a:rPr lang="en-US" sz="3400" dirty="0" err="1"/>
              <a:t>Flemming</a:t>
            </a:r>
            <a:r>
              <a:rPr lang="en-US" sz="3400" dirty="0"/>
              <a:t> (11 other attendees)</a:t>
            </a:r>
          </a:p>
          <a:p>
            <a:r>
              <a:rPr lang="en-US" sz="3400" dirty="0"/>
              <a:t>3) Santa Fe, NM – July 2010 – Jon Jacobson, Bob Lopez, Cat Roberts (13 other attendees)</a:t>
            </a:r>
          </a:p>
          <a:p>
            <a:r>
              <a:rPr lang="en-US" sz="3400" dirty="0"/>
              <a:t>4) Chicago, IL – July 2011 – Felix Chew, Tim Mosher, </a:t>
            </a:r>
            <a:r>
              <a:rPr lang="en-US" sz="3400" dirty="0" err="1"/>
              <a:t>Kambiz</a:t>
            </a:r>
            <a:r>
              <a:rPr lang="en-US" sz="3400" dirty="0"/>
              <a:t> </a:t>
            </a:r>
            <a:r>
              <a:rPr lang="en-US" sz="3400" dirty="0" err="1"/>
              <a:t>Motamedi</a:t>
            </a:r>
            <a:r>
              <a:rPr lang="en-US" sz="3400" dirty="0"/>
              <a:t> (14 other attendees)</a:t>
            </a:r>
          </a:p>
          <a:p>
            <a:r>
              <a:rPr lang="en-US" sz="3400" dirty="0"/>
              <a:t>5) Jackson Hole, WY – July 2012 – Laura </a:t>
            </a:r>
            <a:r>
              <a:rPr lang="en-US" sz="3400" dirty="0" err="1"/>
              <a:t>Fayad</a:t>
            </a:r>
            <a:r>
              <a:rPr lang="en-US" sz="3400" dirty="0"/>
              <a:t>, Mike </a:t>
            </a:r>
            <a:r>
              <a:rPr lang="en-US" sz="3400" dirty="0" err="1"/>
              <a:t>Recht</a:t>
            </a:r>
            <a:r>
              <a:rPr lang="en-US" sz="3400" dirty="0"/>
              <a:t>, Carl </a:t>
            </a:r>
            <a:r>
              <a:rPr lang="en-US" sz="3400" dirty="0" err="1"/>
              <a:t>Winalski</a:t>
            </a:r>
            <a:r>
              <a:rPr lang="en-US" sz="3400" dirty="0"/>
              <a:t> (13 other attendees)</a:t>
            </a:r>
          </a:p>
          <a:p>
            <a:r>
              <a:rPr lang="en-US" sz="3400" dirty="0"/>
              <a:t>6) Bar Harbor, ME – July 2013 - Robert </a:t>
            </a:r>
            <a:r>
              <a:rPr lang="en-US" sz="3400" dirty="0" err="1"/>
              <a:t>Boutin</a:t>
            </a:r>
            <a:r>
              <a:rPr lang="en-US" sz="3400" dirty="0"/>
              <a:t> (13 other attendees)</a:t>
            </a:r>
          </a:p>
          <a:p>
            <a:r>
              <a:rPr lang="en-US" sz="3400" dirty="0"/>
              <a:t>7) Portland, OR – July 2014 – Doug Goodwin, Corrie </a:t>
            </a:r>
            <a:r>
              <a:rPr lang="en-US" sz="3400" dirty="0" err="1"/>
              <a:t>Yablon</a:t>
            </a:r>
            <a:r>
              <a:rPr lang="en-US" sz="3400" dirty="0"/>
              <a:t> (15 other attendees)</a:t>
            </a:r>
          </a:p>
          <a:p>
            <a:r>
              <a:rPr lang="en-US" sz="3400" dirty="0"/>
              <a:t>8) Nashville, TN – July 2015 – Laura Bancroft (12 other attendees)</a:t>
            </a:r>
          </a:p>
          <a:p>
            <a:r>
              <a:rPr lang="en-US" sz="3400" dirty="0"/>
              <a:t>9) Tiburon, CA – July 2016 – </a:t>
            </a:r>
            <a:r>
              <a:rPr lang="en-US" sz="3400" dirty="0" err="1"/>
              <a:t>Behrang</a:t>
            </a:r>
            <a:r>
              <a:rPr lang="en-US" sz="3400" dirty="0"/>
              <a:t> </a:t>
            </a:r>
            <a:r>
              <a:rPr lang="en-US" sz="3400" dirty="0" err="1"/>
              <a:t>Amini</a:t>
            </a:r>
            <a:r>
              <a:rPr lang="en-US" sz="3400" dirty="0"/>
              <a:t>, Miriam </a:t>
            </a:r>
            <a:r>
              <a:rPr lang="en-US" sz="3400" dirty="0" err="1"/>
              <a:t>Bredella</a:t>
            </a:r>
            <a:r>
              <a:rPr lang="en-US" sz="3400" dirty="0"/>
              <a:t> (12 other attendees)</a:t>
            </a:r>
          </a:p>
          <a:p>
            <a:r>
              <a:rPr lang="en-US" sz="3400" dirty="0"/>
              <a:t>10) Gloucester, MA – July 2017 – Francesca </a:t>
            </a:r>
            <a:r>
              <a:rPr lang="en-US" sz="3400" dirty="0" err="1"/>
              <a:t>Beaman</a:t>
            </a:r>
            <a:r>
              <a:rPr lang="en-US" sz="3400" dirty="0"/>
              <a:t>, </a:t>
            </a:r>
            <a:r>
              <a:rPr lang="en-US" sz="3400" dirty="0" err="1"/>
              <a:t>Soterios</a:t>
            </a:r>
            <a:r>
              <a:rPr lang="en-US" sz="3400" dirty="0"/>
              <a:t> </a:t>
            </a:r>
            <a:r>
              <a:rPr lang="en-US" sz="3400" dirty="0" err="1"/>
              <a:t>Gyftopoulos</a:t>
            </a:r>
            <a:r>
              <a:rPr lang="en-US" sz="3400" dirty="0"/>
              <a:t>, Joel Newman, Scott Stacy </a:t>
            </a:r>
          </a:p>
          <a:p>
            <a:r>
              <a:rPr lang="en-US" sz="3400" dirty="0"/>
              <a:t>	(31 active members after Gloucester meeting, 8 other inactive/former members)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62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 Home Cities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1143000"/>
            <a:ext cx="8910219" cy="5410200"/>
          </a:xfrm>
        </p:spPr>
      </p:pic>
      <p:sp>
        <p:nvSpPr>
          <p:cNvPr id="3" name="TextBox 2"/>
          <p:cNvSpPr txBox="1"/>
          <p:nvPr/>
        </p:nvSpPr>
        <p:spPr>
          <a:xfrm>
            <a:off x="7315200" y="3352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8200" y="5334000"/>
            <a:ext cx="28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4600" y="3537466"/>
            <a:ext cx="28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2590800"/>
            <a:ext cx="26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4357" y="533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276600"/>
            <a:ext cx="311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7461" y="4191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5550" y="32480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7236" y="28387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3400" y="22005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461" y="13914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03067" y="30064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43180" y="28445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2557" y="19634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95709" y="25093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73563" y="2579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43051" y="39870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67000" y="4267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89843" y="30986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33713" y="45296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4650" y="2872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62227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sites 2008 - 2018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3" y="1066800"/>
            <a:ext cx="8691854" cy="5638801"/>
          </a:xfrm>
        </p:spPr>
      </p:pic>
      <p:sp>
        <p:nvSpPr>
          <p:cNvPr id="5" name="TextBox 4"/>
          <p:cNvSpPr txBox="1"/>
          <p:nvPr/>
        </p:nvSpPr>
        <p:spPr>
          <a:xfrm>
            <a:off x="2514600" y="3503720"/>
            <a:ext cx="116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1 - Vail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3974" y="2524186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Boston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2002" y="4445324"/>
            <a:ext cx="1038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 Santa Fe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0" y="2997368"/>
            <a:ext cx="268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4 </a:t>
            </a:r>
          </a:p>
          <a:p>
            <a:r>
              <a:rPr lang="en-US" sz="900" dirty="0"/>
              <a:t>C</a:t>
            </a:r>
          </a:p>
          <a:p>
            <a:r>
              <a:rPr lang="en-US" sz="900" dirty="0"/>
              <a:t>h</a:t>
            </a:r>
          </a:p>
          <a:p>
            <a:r>
              <a:rPr lang="en-US" sz="900" dirty="0"/>
              <a:t>i</a:t>
            </a:r>
          </a:p>
          <a:p>
            <a:r>
              <a:rPr lang="en-US" sz="900" dirty="0"/>
              <a:t>c</a:t>
            </a:r>
          </a:p>
          <a:p>
            <a:r>
              <a:rPr lang="en-US" sz="900" dirty="0"/>
              <a:t>a</a:t>
            </a:r>
          </a:p>
          <a:p>
            <a:r>
              <a:rPr lang="en-US" sz="900" dirty="0"/>
              <a:t>g</a:t>
            </a:r>
          </a:p>
          <a:p>
            <a:r>
              <a:rPr lang="en-US" sz="900" dirty="0"/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2200" y="2607627"/>
            <a:ext cx="973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 Jackson</a:t>
            </a:r>
          </a:p>
          <a:p>
            <a:r>
              <a:rPr lang="en-US" sz="1600" dirty="0"/>
              <a:t>Hole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41873" y="1752600"/>
            <a:ext cx="622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 Bar </a:t>
            </a:r>
          </a:p>
          <a:p>
            <a:r>
              <a:rPr lang="en-US" sz="1200" dirty="0"/>
              <a:t>Harbor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1978280"/>
            <a:ext cx="1046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 Portland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9800" y="4157863"/>
            <a:ext cx="861774" cy="276999"/>
          </a:xfrm>
          <a:prstGeom prst="rect">
            <a:avLst/>
          </a:prstGeom>
          <a:noFill/>
          <a:scene3d>
            <a:camera prst="orthographicFront">
              <a:rot lat="0" lon="0" rev="6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dirty="0"/>
              <a:t>Nashville 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495" y="3120103"/>
            <a:ext cx="25840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0"/>
              </a:camera>
              <a:lightRig rig="threePt" dir="t"/>
            </a:scene3d>
          </a:bodyPr>
          <a:lstStyle/>
          <a:p>
            <a:r>
              <a:rPr lang="en-US" sz="1100" dirty="0"/>
              <a:t>9</a:t>
            </a:r>
          </a:p>
          <a:p>
            <a:r>
              <a:rPr lang="en-US" sz="1100" dirty="0"/>
              <a:t>T</a:t>
            </a:r>
          </a:p>
          <a:p>
            <a:r>
              <a:rPr lang="en-US" sz="1100" dirty="0"/>
              <a:t>i</a:t>
            </a:r>
          </a:p>
          <a:p>
            <a:r>
              <a:rPr lang="en-US" sz="1100" dirty="0"/>
              <a:t>b</a:t>
            </a:r>
          </a:p>
          <a:p>
            <a:r>
              <a:rPr lang="en-US" sz="1100" dirty="0"/>
              <a:t>u</a:t>
            </a:r>
          </a:p>
          <a:p>
            <a:r>
              <a:rPr lang="en-US" sz="1100" dirty="0"/>
              <a:t>r</a:t>
            </a:r>
          </a:p>
          <a:p>
            <a:r>
              <a:rPr lang="en-US" sz="1100" dirty="0"/>
              <a:t>o</a:t>
            </a:r>
          </a:p>
          <a:p>
            <a:r>
              <a:rPr lang="en-US" sz="1100" dirty="0"/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72142" y="2447241"/>
            <a:ext cx="7617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10 Gloucester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F955C-7E3D-4E61-A174-8E98820ECEAC}"/>
              </a:ext>
            </a:extLst>
          </p:cNvPr>
          <p:cNvSpPr txBox="1"/>
          <p:nvPr/>
        </p:nvSpPr>
        <p:spPr>
          <a:xfrm>
            <a:off x="765229" y="3063142"/>
            <a:ext cx="748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  <a:p>
            <a:r>
              <a:rPr lang="en-US" dirty="0"/>
              <a:t>Tahoe</a:t>
            </a:r>
          </a:p>
        </p:txBody>
      </p:sp>
    </p:spTree>
    <p:extLst>
      <p:ext uri="{BB962C8B-B14F-4D97-AF65-F5344CB8AC3E}">
        <p14:creationId xmlns:p14="http://schemas.microsoft.com/office/powerpoint/2010/main" val="3821948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Presidents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sz="4400" dirty="0"/>
              <a:t>Mike Mulligan – 2008 - 2010</a:t>
            </a:r>
          </a:p>
          <a:p>
            <a:r>
              <a:rPr lang="en-US" sz="4400" dirty="0"/>
              <a:t>Eric </a:t>
            </a:r>
            <a:r>
              <a:rPr lang="en-US" sz="4400" dirty="0" err="1"/>
              <a:t>Brandser</a:t>
            </a:r>
            <a:r>
              <a:rPr lang="en-US" sz="4400" dirty="0"/>
              <a:t> – 2010 – 2012</a:t>
            </a:r>
          </a:p>
          <a:p>
            <a:r>
              <a:rPr lang="en-US" sz="4400" dirty="0"/>
              <a:t>Mark Anderson – 2012 – 2014</a:t>
            </a:r>
          </a:p>
          <a:p>
            <a:r>
              <a:rPr lang="en-US" sz="4400" dirty="0"/>
              <a:t>Ted Miller – 2014 - 2016</a:t>
            </a:r>
          </a:p>
          <a:p>
            <a:r>
              <a:rPr lang="en-US" sz="4400" dirty="0"/>
              <a:t>Kirk Davis – 2016 – 2018</a:t>
            </a:r>
          </a:p>
          <a:p>
            <a:r>
              <a:rPr lang="en-US" sz="4400" dirty="0"/>
              <a:t>Don </a:t>
            </a:r>
            <a:r>
              <a:rPr lang="en-US" sz="4400" dirty="0" err="1"/>
              <a:t>Flemming</a:t>
            </a:r>
            <a:r>
              <a:rPr lang="en-US" sz="4400" dirty="0"/>
              <a:t> – 2018 - 2020</a:t>
            </a:r>
          </a:p>
          <a:p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1120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Name Game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5051" r="17195" b="62960"/>
          <a:stretch/>
        </p:blipFill>
        <p:spPr>
          <a:xfrm>
            <a:off x="314826" y="1143000"/>
            <a:ext cx="8514348" cy="5578363"/>
          </a:xfrm>
        </p:spPr>
      </p:pic>
    </p:spTree>
    <p:extLst>
      <p:ext uri="{BB962C8B-B14F-4D97-AF65-F5344CB8AC3E}">
        <p14:creationId xmlns:p14="http://schemas.microsoft.com/office/powerpoint/2010/main" val="1876778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Current Officers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Kirk Davis – President</a:t>
            </a:r>
          </a:p>
          <a:p>
            <a:r>
              <a:rPr lang="en-US" sz="4400" dirty="0"/>
              <a:t>Don </a:t>
            </a:r>
            <a:r>
              <a:rPr lang="en-US" sz="4400" dirty="0" err="1"/>
              <a:t>Flemming</a:t>
            </a:r>
            <a:r>
              <a:rPr lang="en-US" sz="4400" dirty="0"/>
              <a:t> – President-elect</a:t>
            </a:r>
          </a:p>
          <a:p>
            <a:r>
              <a:rPr lang="en-US" sz="4400" dirty="0" err="1"/>
              <a:t>Kambiz</a:t>
            </a:r>
            <a:r>
              <a:rPr lang="en-US" sz="4400" dirty="0"/>
              <a:t> </a:t>
            </a:r>
            <a:r>
              <a:rPr lang="en-US" sz="4400" dirty="0" err="1"/>
              <a:t>Motamedi</a:t>
            </a:r>
            <a:r>
              <a:rPr lang="en-US" sz="4400" dirty="0"/>
              <a:t> – Secretary</a:t>
            </a:r>
          </a:p>
          <a:p>
            <a:r>
              <a:rPr lang="en-US" sz="4400" dirty="0"/>
              <a:t>Cat Roberts - Treasurer</a:t>
            </a:r>
          </a:p>
        </p:txBody>
      </p:sp>
    </p:spTree>
    <p:extLst>
      <p:ext uri="{BB962C8B-B14F-4D97-AF65-F5344CB8AC3E}">
        <p14:creationId xmlns:p14="http://schemas.microsoft.com/office/powerpoint/2010/main" val="3142045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" y="685800"/>
            <a:ext cx="8704580" cy="5440363"/>
          </a:xfrm>
        </p:spPr>
      </p:pic>
    </p:spTree>
    <p:extLst>
      <p:ext uri="{BB962C8B-B14F-4D97-AF65-F5344CB8AC3E}">
        <p14:creationId xmlns:p14="http://schemas.microsoft.com/office/powerpoint/2010/main" val="1200824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132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Members</a:t>
            </a:r>
            <a:br>
              <a:rPr lang="en-US" dirty="0"/>
            </a:br>
            <a:r>
              <a:rPr lang="en-US" dirty="0"/>
              <a:t>Born from the BORG</a:t>
            </a:r>
            <a:br>
              <a:rPr lang="en-US" dirty="0"/>
            </a:br>
            <a:r>
              <a:rPr lang="en-US" dirty="0"/>
              <a:t>(Bone Online Radiology Group)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51" y="2438400"/>
            <a:ext cx="5624162" cy="3505200"/>
          </a:xfrm>
        </p:spPr>
      </p:pic>
    </p:spTree>
    <p:extLst>
      <p:ext uri="{BB962C8B-B14F-4D97-AF65-F5344CB8AC3E}">
        <p14:creationId xmlns:p14="http://schemas.microsoft.com/office/powerpoint/2010/main" val="2917256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BORG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John and Eva</a:t>
            </a:r>
          </a:p>
          <a:p>
            <a:r>
              <a:rPr lang="en-US" dirty="0"/>
              <a:t>Mike Mulligan</a:t>
            </a:r>
          </a:p>
          <a:p>
            <a:r>
              <a:rPr lang="en-US" dirty="0"/>
              <a:t>Stacy Smith</a:t>
            </a:r>
          </a:p>
          <a:p>
            <a:r>
              <a:rPr lang="en-US" dirty="0"/>
              <a:t>[Chuck </a:t>
            </a:r>
            <a:r>
              <a:rPr lang="en-US" dirty="0" err="1"/>
              <a:t>Resnik</a:t>
            </a:r>
            <a:r>
              <a:rPr lang="en-US" dirty="0"/>
              <a:t>]</a:t>
            </a:r>
          </a:p>
          <a:p>
            <a:r>
              <a:rPr lang="en-US" dirty="0"/>
              <a:t>Kirk Davis</a:t>
            </a:r>
          </a:p>
          <a:p>
            <a:r>
              <a:rPr lang="en-US" dirty="0"/>
              <a:t>Mike Tuite</a:t>
            </a:r>
          </a:p>
          <a:p>
            <a:r>
              <a:rPr lang="en-US" dirty="0"/>
              <a:t>Tom Martin</a:t>
            </a:r>
          </a:p>
          <a:p>
            <a:r>
              <a:rPr lang="en-US" dirty="0"/>
              <a:t>[Andy </a:t>
            </a:r>
            <a:r>
              <a:rPr lang="en-US" dirty="0" err="1"/>
              <a:t>Sonin</a:t>
            </a:r>
            <a:r>
              <a:rPr lang="en-US" dirty="0"/>
              <a:t>]</a:t>
            </a:r>
          </a:p>
          <a:p>
            <a:r>
              <a:rPr lang="en-US" dirty="0"/>
              <a:t>Steve Hatem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Mark Anderson</a:t>
            </a:r>
          </a:p>
          <a:p>
            <a:r>
              <a:rPr lang="en-US" dirty="0"/>
              <a:t>Dave Tsai</a:t>
            </a:r>
          </a:p>
          <a:p>
            <a:r>
              <a:rPr lang="en-US" dirty="0" err="1"/>
              <a:t>Ranjeet</a:t>
            </a:r>
            <a:r>
              <a:rPr lang="en-US" dirty="0"/>
              <a:t> Singh</a:t>
            </a:r>
          </a:p>
          <a:p>
            <a:r>
              <a:rPr lang="en-US" dirty="0"/>
              <a:t>Mike Richardson</a:t>
            </a:r>
          </a:p>
          <a:p>
            <a:r>
              <a:rPr lang="en-US" dirty="0"/>
              <a:t>Jim Choi</a:t>
            </a:r>
          </a:p>
          <a:p>
            <a:r>
              <a:rPr lang="en-US" dirty="0"/>
              <a:t>Eric Brandser</a:t>
            </a:r>
          </a:p>
          <a:p>
            <a:r>
              <a:rPr lang="en-US" dirty="0"/>
              <a:t>Mark Murphey</a:t>
            </a:r>
          </a:p>
          <a:p>
            <a:r>
              <a:rPr lang="en-US" dirty="0"/>
              <a:t>Ted Miller</a:t>
            </a:r>
          </a:p>
          <a:p>
            <a:r>
              <a:rPr lang="en-US" dirty="0"/>
              <a:t>[Chris Beaulieu]</a:t>
            </a:r>
          </a:p>
        </p:txBody>
      </p:sp>
    </p:spTree>
    <p:extLst>
      <p:ext uri="{BB962C8B-B14F-4D97-AF65-F5344CB8AC3E}">
        <p14:creationId xmlns:p14="http://schemas.microsoft.com/office/powerpoint/2010/main" val="1028033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Meeting 2008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066032"/>
          </a:xfrm>
        </p:spPr>
      </p:pic>
      <p:sp>
        <p:nvSpPr>
          <p:cNvPr id="7" name="TextBox 6"/>
          <p:cNvSpPr txBox="1"/>
          <p:nvPr/>
        </p:nvSpPr>
        <p:spPr>
          <a:xfrm>
            <a:off x="491827" y="5867400"/>
            <a:ext cx="8200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March 11, 2008 Palm Springs, CA (during SSR meeting) </a:t>
            </a:r>
          </a:p>
        </p:txBody>
      </p:sp>
    </p:spTree>
    <p:extLst>
      <p:ext uri="{BB962C8B-B14F-4D97-AF65-F5344CB8AC3E}">
        <p14:creationId xmlns:p14="http://schemas.microsoft.com/office/powerpoint/2010/main" val="836167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29" y="1066800"/>
            <a:ext cx="5987142" cy="3352800"/>
          </a:xfrm>
        </p:spPr>
      </p:pic>
      <p:sp>
        <p:nvSpPr>
          <p:cNvPr id="3" name="TextBox 2"/>
          <p:cNvSpPr txBox="1"/>
          <p:nvPr/>
        </p:nvSpPr>
        <p:spPr>
          <a:xfrm>
            <a:off x="609600" y="4734708"/>
            <a:ext cx="8305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Eric </a:t>
            </a:r>
            <a:r>
              <a:rPr lang="en-US" sz="2800" dirty="0" err="1"/>
              <a:t>Brandser</a:t>
            </a:r>
            <a:r>
              <a:rPr lang="en-US" sz="2800" dirty="0"/>
              <a:t>, Kirk Davis, Eva Escobedo, John Hunter,</a:t>
            </a:r>
          </a:p>
          <a:p>
            <a:r>
              <a:rPr lang="en-US" sz="2800" dirty="0"/>
              <a:t>Mike Mulligan, Mike Richardson, Stacy Smith, Dave Tsai </a:t>
            </a:r>
          </a:p>
        </p:txBody>
      </p:sp>
    </p:spTree>
    <p:extLst>
      <p:ext uri="{BB962C8B-B14F-4D97-AF65-F5344CB8AC3E}">
        <p14:creationId xmlns:p14="http://schemas.microsoft.com/office/powerpoint/2010/main" val="258816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6214"/>
          <a:stretch/>
        </p:blipFill>
        <p:spPr>
          <a:xfrm>
            <a:off x="1799452" y="131164"/>
            <a:ext cx="5545095" cy="6726836"/>
          </a:xfrm>
        </p:spPr>
      </p:pic>
      <p:sp>
        <p:nvSpPr>
          <p:cNvPr id="6" name="Rectangle 5"/>
          <p:cNvSpPr/>
          <p:nvPr/>
        </p:nvSpPr>
        <p:spPr>
          <a:xfrm>
            <a:off x="5638800" y="4876800"/>
            <a:ext cx="6858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5105400"/>
            <a:ext cx="14478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42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708</Words>
  <Application>Microsoft Office PowerPoint</Application>
  <PresentationFormat>On-screen Show (4:3)</PresentationFormat>
  <Paragraphs>145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History of SABR</vt:lpstr>
      <vt:lpstr>Initial Exploratory Meeting  September 14-16, 2007</vt:lpstr>
      <vt:lpstr>PowerPoint Presentation</vt:lpstr>
      <vt:lpstr>Name Game</vt:lpstr>
      <vt:lpstr>Additional Members Born from the BORG (Bone Online Radiology Group)</vt:lpstr>
      <vt:lpstr>BORG Members</vt:lpstr>
      <vt:lpstr>Organizational Meeting 2008</vt:lpstr>
      <vt:lpstr>PowerPoint Presentation</vt:lpstr>
      <vt:lpstr>PowerPoint Presentation</vt:lpstr>
      <vt:lpstr>First Officers and Committees</vt:lpstr>
      <vt:lpstr>Bylaws</vt:lpstr>
      <vt:lpstr>Incorporated March 28, 2008</vt:lpstr>
      <vt:lpstr>Website</vt:lpstr>
      <vt:lpstr>Logo Wars 2008 - 2014</vt:lpstr>
      <vt:lpstr>Logo Wars</vt:lpstr>
      <vt:lpstr>Logo Wars Ended 2014/15</vt:lpstr>
      <vt:lpstr>PowerPoint Presentation</vt:lpstr>
      <vt:lpstr>Vail 2008</vt:lpstr>
      <vt:lpstr>Pizza Party #1</vt:lpstr>
      <vt:lpstr>First Meeting Program</vt:lpstr>
      <vt:lpstr>Boston 2009</vt:lpstr>
      <vt:lpstr>Santa Fe 2010</vt:lpstr>
      <vt:lpstr>Chicago 2011</vt:lpstr>
      <vt:lpstr>Jackson Hole 2012</vt:lpstr>
      <vt:lpstr>The Wort Hotel</vt:lpstr>
      <vt:lpstr>Bar Harbor 2013</vt:lpstr>
      <vt:lpstr>Portland 2014</vt:lpstr>
      <vt:lpstr>Portland Meeting Program</vt:lpstr>
      <vt:lpstr>PowerPoint Presentation</vt:lpstr>
      <vt:lpstr>Nashville 2015</vt:lpstr>
      <vt:lpstr>The Hermitage Hotel</vt:lpstr>
      <vt:lpstr>Tiburon 2016</vt:lpstr>
      <vt:lpstr>Waters Edge Hotel Deck</vt:lpstr>
      <vt:lpstr>Gloucester 2017</vt:lpstr>
      <vt:lpstr>Beauport Hotel Roof Top Pool</vt:lpstr>
      <vt:lpstr>SABR Meetings and Members </vt:lpstr>
      <vt:lpstr>Members Home Cities</vt:lpstr>
      <vt:lpstr>Meeting sites 2008 - 2018</vt:lpstr>
      <vt:lpstr>Presidents</vt:lpstr>
      <vt:lpstr>Current Officers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SABR History</dc:title>
  <dc:creator>Michael Mulligan</dc:creator>
  <cp:lastModifiedBy>Donald Flemming</cp:lastModifiedBy>
  <cp:revision>42</cp:revision>
  <dcterms:created xsi:type="dcterms:W3CDTF">2017-06-13T19:04:55Z</dcterms:created>
  <dcterms:modified xsi:type="dcterms:W3CDTF">2019-07-25T14:47:46Z</dcterms:modified>
</cp:coreProperties>
</file>