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93" r:id="rId4"/>
    <p:sldId id="275" r:id="rId5"/>
    <p:sldId id="295" r:id="rId6"/>
    <p:sldId id="276" r:id="rId7"/>
    <p:sldId id="274" r:id="rId8"/>
    <p:sldId id="266" r:id="rId9"/>
    <p:sldId id="267" r:id="rId10"/>
    <p:sldId id="265" r:id="rId11"/>
    <p:sldId id="282" r:id="rId12"/>
    <p:sldId id="268" r:id="rId13"/>
    <p:sldId id="281" r:id="rId14"/>
    <p:sldId id="283" r:id="rId15"/>
    <p:sldId id="277" r:id="rId16"/>
    <p:sldId id="278" r:id="rId17"/>
    <p:sldId id="296" r:id="rId18"/>
    <p:sldId id="279" r:id="rId19"/>
    <p:sldId id="280" r:id="rId20"/>
    <p:sldId id="294" r:id="rId21"/>
    <p:sldId id="261" r:id="rId22"/>
    <p:sldId id="263" r:id="rId23"/>
    <p:sldId id="262" r:id="rId24"/>
    <p:sldId id="264" r:id="rId25"/>
    <p:sldId id="297" r:id="rId26"/>
    <p:sldId id="270" r:id="rId27"/>
    <p:sldId id="271" r:id="rId28"/>
    <p:sldId id="272" r:id="rId29"/>
    <p:sldId id="273" r:id="rId30"/>
    <p:sldId id="284" r:id="rId31"/>
    <p:sldId id="285" r:id="rId32"/>
    <p:sldId id="291" r:id="rId33"/>
    <p:sldId id="288" r:id="rId34"/>
    <p:sldId id="289" r:id="rId35"/>
    <p:sldId id="290" r:id="rId36"/>
    <p:sldId id="292" r:id="rId37"/>
    <p:sldId id="259" r:id="rId38"/>
    <p:sldId id="258"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420"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5E3A1-796E-45F8-BAB8-9CBC4ED6399F}"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2069975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5E3A1-796E-45F8-BAB8-9CBC4ED6399F}"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49629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5E3A1-796E-45F8-BAB8-9CBC4ED6399F}"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3922874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5E3A1-796E-45F8-BAB8-9CBC4ED6399F}"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96913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5E3A1-796E-45F8-BAB8-9CBC4ED6399F}" type="datetimeFigureOut">
              <a:rPr lang="en-US" smtClean="0"/>
              <a:t>7/21/2019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14808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5E3A1-796E-45F8-BAB8-9CBC4ED6399F}"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175052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5E3A1-796E-45F8-BAB8-9CBC4ED6399F}" type="datetimeFigureOut">
              <a:rPr lang="en-US" smtClean="0"/>
              <a:t>7/21/2019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80572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5E3A1-796E-45F8-BAB8-9CBC4ED6399F}" type="datetimeFigureOut">
              <a:rPr lang="en-US" smtClean="0"/>
              <a:t>7/21/2019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93745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5E3A1-796E-45F8-BAB8-9CBC4ED6399F}" type="datetimeFigureOut">
              <a:rPr lang="en-US" smtClean="0"/>
              <a:t>7/21/2019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20065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5E3A1-796E-45F8-BAB8-9CBC4ED6399F}"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55384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5E3A1-796E-45F8-BAB8-9CBC4ED6399F}" type="datetimeFigureOut">
              <a:rPr lang="en-US" smtClean="0"/>
              <a:t>7/21/2019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D8659-B518-4EAE-A104-F10095CEB49D}" type="slidenum">
              <a:rPr lang="en-US" smtClean="0"/>
              <a:t>‹#›</a:t>
            </a:fld>
            <a:endParaRPr lang="en-US"/>
          </a:p>
        </p:txBody>
      </p:sp>
    </p:spTree>
    <p:extLst>
      <p:ext uri="{BB962C8B-B14F-4D97-AF65-F5344CB8AC3E}">
        <p14:creationId xmlns:p14="http://schemas.microsoft.com/office/powerpoint/2010/main" val="73563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5E3A1-796E-45F8-BAB8-9CBC4ED6399F}" type="datetimeFigureOut">
              <a:rPr lang="en-US" smtClean="0"/>
              <a:t>7/21/2019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D8659-B518-4EAE-A104-F10095CEB49D}" type="slidenum">
              <a:rPr lang="en-US" smtClean="0"/>
              <a:t>‹#›</a:t>
            </a:fld>
            <a:endParaRPr lang="en-US"/>
          </a:p>
        </p:txBody>
      </p:sp>
    </p:spTree>
    <p:extLst>
      <p:ext uri="{BB962C8B-B14F-4D97-AF65-F5344CB8AC3E}">
        <p14:creationId xmlns:p14="http://schemas.microsoft.com/office/powerpoint/2010/main" val="290424000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SABR </a:t>
            </a:r>
            <a:r>
              <a:rPr lang="en-US" dirty="0" smtClean="0"/>
              <a:t>meeting 2019</a:t>
            </a:r>
            <a:endParaRPr lang="en-US" dirty="0"/>
          </a:p>
        </p:txBody>
      </p:sp>
      <p:sp>
        <p:nvSpPr>
          <p:cNvPr id="3" name="Subtitle 2"/>
          <p:cNvSpPr>
            <a:spLocks noGrp="1"/>
          </p:cNvSpPr>
          <p:nvPr>
            <p:ph type="subTitle" idx="1"/>
          </p:nvPr>
        </p:nvSpPr>
        <p:spPr/>
        <p:txBody>
          <a:bodyPr/>
          <a:lstStyle/>
          <a:p>
            <a:r>
              <a:rPr lang="en-US" dirty="0" smtClean="0"/>
              <a:t>Metabolic conundrums?</a:t>
            </a:r>
          </a:p>
          <a:p>
            <a:r>
              <a:rPr lang="en-US" dirty="0" smtClean="0"/>
              <a:t>Metabolic menagerie &amp; mimics</a:t>
            </a:r>
            <a:endParaRPr lang="en-US" dirty="0"/>
          </a:p>
        </p:txBody>
      </p:sp>
    </p:spTree>
    <p:extLst>
      <p:ext uri="{BB962C8B-B14F-4D97-AF65-F5344CB8AC3E}">
        <p14:creationId xmlns:p14="http://schemas.microsoft.com/office/powerpoint/2010/main" val="157941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7004" r="35510" b="24562"/>
          <a:stretch/>
        </p:blipFill>
        <p:spPr>
          <a:xfrm>
            <a:off x="457200" y="2126750"/>
            <a:ext cx="3740538" cy="3969249"/>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630" t="18334" r="16999" b="26309"/>
          <a:stretch/>
        </p:blipFill>
        <p:spPr>
          <a:xfrm>
            <a:off x="5316175" y="1524000"/>
            <a:ext cx="2703334" cy="4876799"/>
          </a:xfrm>
        </p:spPr>
      </p:pic>
    </p:spTree>
    <p:extLst>
      <p:ext uri="{BB962C8B-B14F-4D97-AF65-F5344CB8AC3E}">
        <p14:creationId xmlns:p14="http://schemas.microsoft.com/office/powerpoint/2010/main" val="210141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Octreotide</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An octreotide scan, also known as somatostatin receptor scintigraphy, is a non-invasive test used to evaluate the body for the presence of </a:t>
            </a:r>
            <a:r>
              <a:rPr lang="en-US" dirty="0" smtClean="0"/>
              <a:t>“neuroendocrine </a:t>
            </a:r>
            <a:r>
              <a:rPr lang="en-US" dirty="0"/>
              <a:t>tumor </a:t>
            </a:r>
            <a:r>
              <a:rPr lang="en-US" dirty="0" smtClean="0"/>
              <a:t>cells”</a:t>
            </a:r>
          </a:p>
          <a:p>
            <a:r>
              <a:rPr lang="en-US" dirty="0"/>
              <a:t>used for localization of primary and metastatic </a:t>
            </a:r>
            <a:r>
              <a:rPr lang="en-US" dirty="0" smtClean="0"/>
              <a:t>“neuroendocrine tumors” </a:t>
            </a:r>
            <a:r>
              <a:rPr lang="en-US" dirty="0"/>
              <a:t>bearing </a:t>
            </a:r>
            <a:r>
              <a:rPr lang="en-US" dirty="0" err="1"/>
              <a:t>somatostatin</a:t>
            </a:r>
            <a:r>
              <a:rPr lang="en-US" dirty="0"/>
              <a:t> </a:t>
            </a:r>
            <a:r>
              <a:rPr lang="en-US" dirty="0" smtClean="0"/>
              <a:t>receptors</a:t>
            </a:r>
          </a:p>
          <a:p>
            <a:r>
              <a:rPr lang="en-US" dirty="0" smtClean="0"/>
              <a:t>The </a:t>
            </a:r>
            <a:r>
              <a:rPr lang="en-US" dirty="0"/>
              <a:t>finding of </a:t>
            </a:r>
            <a:r>
              <a:rPr lang="en-US" dirty="0" err="1"/>
              <a:t>somatostatin</a:t>
            </a:r>
            <a:r>
              <a:rPr lang="en-US" dirty="0"/>
              <a:t> receptor </a:t>
            </a:r>
            <a:r>
              <a:rPr lang="en-US" dirty="0" smtClean="0"/>
              <a:t>expression </a:t>
            </a:r>
            <a:r>
              <a:rPr lang="en-US" dirty="0"/>
              <a:t>in the tumor provides the molecular basis for the positive </a:t>
            </a:r>
            <a:r>
              <a:rPr lang="en-US" dirty="0" err="1"/>
              <a:t>octreotide</a:t>
            </a:r>
            <a:r>
              <a:rPr lang="en-US" dirty="0"/>
              <a:t> scan</a:t>
            </a:r>
            <a:endParaRPr lang="en-US" dirty="0" smtClean="0"/>
          </a:p>
          <a:p>
            <a:endParaRPr lang="en-US" dirty="0"/>
          </a:p>
        </p:txBody>
      </p:sp>
    </p:spTree>
    <p:extLst>
      <p:ext uri="{BB962C8B-B14F-4D97-AF65-F5344CB8AC3E}">
        <p14:creationId xmlns:p14="http://schemas.microsoft.com/office/powerpoint/2010/main" val="369360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Oncogenic </a:t>
            </a:r>
            <a:r>
              <a:rPr lang="en-US" dirty="0" err="1" smtClean="0"/>
              <a:t>osteomalacia</a:t>
            </a:r>
            <a:r>
              <a:rPr lang="en-US" dirty="0" smtClean="0"/>
              <a:t> due to </a:t>
            </a:r>
            <a:r>
              <a:rPr lang="en-US" dirty="0" err="1" smtClean="0"/>
              <a:t>phosphaturic</a:t>
            </a:r>
            <a:r>
              <a:rPr lang="en-US" dirty="0" smtClean="0"/>
              <a:t> </a:t>
            </a:r>
            <a:r>
              <a:rPr lang="en-US" dirty="0" err="1" smtClean="0"/>
              <a:t>mesenchymal</a:t>
            </a:r>
            <a:r>
              <a:rPr lang="en-US" dirty="0" smtClean="0"/>
              <a:t> tumor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8478" y="1600200"/>
            <a:ext cx="5287043" cy="4525963"/>
          </a:xfrm>
        </p:spPr>
      </p:pic>
    </p:spTree>
    <p:extLst>
      <p:ext uri="{BB962C8B-B14F-4D97-AF65-F5344CB8AC3E}">
        <p14:creationId xmlns:p14="http://schemas.microsoft.com/office/powerpoint/2010/main" val="1905107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Most </a:t>
            </a:r>
            <a:r>
              <a:rPr lang="en-US" b="1" dirty="0" err="1"/>
              <a:t>Osteomalacia</a:t>
            </a:r>
            <a:r>
              <a:rPr lang="en-US" b="1" dirty="0"/>
              <a:t>-associated Mesenchymal Tumors Are a Single Histopathologic Entity: An Analysis of 32 Cases and a Comprehensive Review of the Literature</a:t>
            </a:r>
          </a:p>
          <a:p>
            <a:r>
              <a:rPr lang="en-US" dirty="0"/>
              <a:t>Andrew </a:t>
            </a:r>
            <a:r>
              <a:rPr lang="en-US" dirty="0" err="1"/>
              <a:t>Folpe;Julie</a:t>
            </a:r>
            <a:r>
              <a:rPr lang="en-US" dirty="0"/>
              <a:t> </a:t>
            </a:r>
            <a:r>
              <a:rPr lang="en-US" dirty="0" err="1"/>
              <a:t>Fanburg</a:t>
            </a:r>
            <a:r>
              <a:rPr lang="en-US" dirty="0"/>
              <a:t>-Smith; et al. The American Journal of Surgical Pathology. 28(1):1-30, JAN </a:t>
            </a:r>
            <a:r>
              <a:rPr lang="en-US" dirty="0" smtClean="0"/>
              <a:t>2004. PMID</a:t>
            </a:r>
            <a:r>
              <a:rPr lang="en-US" dirty="0"/>
              <a:t>: 14707860</a:t>
            </a:r>
          </a:p>
          <a:p>
            <a:endParaRPr lang="en-US" dirty="0"/>
          </a:p>
        </p:txBody>
      </p:sp>
    </p:spTree>
    <p:extLst>
      <p:ext uri="{BB962C8B-B14F-4D97-AF65-F5344CB8AC3E}">
        <p14:creationId xmlns:p14="http://schemas.microsoft.com/office/powerpoint/2010/main" val="1207666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PMT - </a:t>
            </a:r>
            <a:r>
              <a:rPr lang="en-US" dirty="0" err="1" smtClean="0"/>
              <a:t>phosphaturic</a:t>
            </a:r>
            <a:r>
              <a:rPr lang="en-US" dirty="0" smtClean="0"/>
              <a:t> </a:t>
            </a:r>
            <a:r>
              <a:rPr lang="en-US" dirty="0" err="1"/>
              <a:t>mesenchymal</a:t>
            </a:r>
            <a:r>
              <a:rPr lang="en-US" dirty="0"/>
              <a:t> tumor </a:t>
            </a: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a:t>Extremely rare</a:t>
            </a:r>
          </a:p>
          <a:p>
            <a:r>
              <a:rPr lang="en-US" dirty="0"/>
              <a:t>Median age 53 years, range 9 - 80 years, slight female predominance</a:t>
            </a:r>
          </a:p>
          <a:p>
            <a:r>
              <a:rPr lang="en-US" dirty="0"/>
              <a:t>Causes rickets or </a:t>
            </a:r>
            <a:r>
              <a:rPr lang="en-US" dirty="0" err="1"/>
              <a:t>osteomalacia</a:t>
            </a:r>
            <a:r>
              <a:rPr lang="en-US" dirty="0"/>
              <a:t> by </a:t>
            </a:r>
            <a:r>
              <a:rPr lang="en-US" dirty="0" smtClean="0"/>
              <a:t>paraneoplastic </a:t>
            </a:r>
            <a:r>
              <a:rPr lang="en-US" dirty="0"/>
              <a:t>secretion </a:t>
            </a:r>
            <a:r>
              <a:rPr lang="en-US" dirty="0" smtClean="0"/>
              <a:t>of </a:t>
            </a:r>
            <a:r>
              <a:rPr lang="en-US" dirty="0"/>
              <a:t>an unknown factor or factors — termed “</a:t>
            </a:r>
            <a:r>
              <a:rPr lang="en-US" dirty="0" err="1"/>
              <a:t>phosphatonins</a:t>
            </a:r>
            <a:r>
              <a:rPr lang="en-US" dirty="0"/>
              <a:t>” </a:t>
            </a:r>
            <a:r>
              <a:rPr lang="en-US" dirty="0" smtClean="0"/>
              <a:t>renal </a:t>
            </a:r>
            <a:r>
              <a:rPr lang="en-US" dirty="0" err="1"/>
              <a:t>phosphaturic</a:t>
            </a:r>
            <a:r>
              <a:rPr lang="en-US" dirty="0"/>
              <a:t> substance that reduces tubal phosphate reabsorption, causing </a:t>
            </a:r>
            <a:r>
              <a:rPr lang="en-US" dirty="0" smtClean="0"/>
              <a:t>phosphate wasting </a:t>
            </a:r>
            <a:endParaRPr lang="en-US" dirty="0" smtClean="0"/>
          </a:p>
          <a:p>
            <a:r>
              <a:rPr lang="en-US" dirty="0" smtClean="0"/>
              <a:t>PMT produces </a:t>
            </a:r>
            <a:r>
              <a:rPr lang="en-US" dirty="0"/>
              <a:t>fibroblast growth factor-23 (a protein that inhibits renal tubular epithelial phosphate </a:t>
            </a:r>
            <a:r>
              <a:rPr lang="en-US" dirty="0" smtClean="0"/>
              <a:t>transport</a:t>
            </a:r>
            <a:endParaRPr lang="en-US" dirty="0"/>
          </a:p>
          <a:p>
            <a:r>
              <a:rPr lang="en-US" dirty="0"/>
              <a:t>Usually </a:t>
            </a:r>
            <a:r>
              <a:rPr lang="en-US" dirty="0" smtClean="0"/>
              <a:t>benign (a few malignant cases have been reported)</a:t>
            </a:r>
          </a:p>
        </p:txBody>
      </p:sp>
    </p:spTree>
    <p:extLst>
      <p:ext uri="{BB962C8B-B14F-4D97-AF65-F5344CB8AC3E}">
        <p14:creationId xmlns:p14="http://schemas.microsoft.com/office/powerpoint/2010/main" val="15142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38 year old woman with right arm melanoma in 2012</a:t>
            </a:r>
            <a:endParaRPr lang="en-US" dirty="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9939" t="21609" r="8242" b="16491"/>
          <a:stretch/>
        </p:blipFill>
        <p:spPr>
          <a:xfrm>
            <a:off x="2356122" y="2133600"/>
            <a:ext cx="4431756" cy="3048000"/>
          </a:xfrm>
        </p:spPr>
      </p:pic>
      <p:sp>
        <p:nvSpPr>
          <p:cNvPr id="7" name="TextBox 6"/>
          <p:cNvSpPr txBox="1"/>
          <p:nvPr/>
        </p:nvSpPr>
        <p:spPr>
          <a:xfrm>
            <a:off x="2902632" y="5334000"/>
            <a:ext cx="3338735" cy="369332"/>
          </a:xfrm>
          <a:prstGeom prst="rect">
            <a:avLst/>
          </a:prstGeom>
          <a:noFill/>
        </p:spPr>
        <p:txBody>
          <a:bodyPr wrap="none" rtlCol="0">
            <a:spAutoFit/>
          </a:bodyPr>
          <a:lstStyle/>
          <a:p>
            <a:r>
              <a:rPr lang="en-US" dirty="0" smtClean="0"/>
              <a:t>SUV 6.3 “neoplasm not excluded”</a:t>
            </a:r>
            <a:endParaRPr lang="en-US" dirty="0"/>
          </a:p>
        </p:txBody>
      </p:sp>
      <p:sp>
        <p:nvSpPr>
          <p:cNvPr id="8" name="TextBox 7"/>
          <p:cNvSpPr txBox="1"/>
          <p:nvPr/>
        </p:nvSpPr>
        <p:spPr>
          <a:xfrm>
            <a:off x="914400" y="2581683"/>
            <a:ext cx="652743" cy="369332"/>
          </a:xfrm>
          <a:prstGeom prst="rect">
            <a:avLst/>
          </a:prstGeom>
          <a:noFill/>
        </p:spPr>
        <p:txBody>
          <a:bodyPr wrap="none" rtlCol="0">
            <a:spAutoFit/>
          </a:bodyPr>
          <a:lstStyle/>
          <a:p>
            <a:r>
              <a:rPr lang="en-US" dirty="0" smtClean="0">
                <a:solidFill>
                  <a:schemeClr val="bg1"/>
                </a:solidFill>
              </a:rPr>
              <a:t>2016</a:t>
            </a:r>
            <a:endParaRPr lang="en-US" dirty="0">
              <a:solidFill>
                <a:schemeClr val="bg1"/>
              </a:solidFill>
            </a:endParaRPr>
          </a:p>
        </p:txBody>
      </p:sp>
    </p:spTree>
    <p:extLst>
      <p:ext uri="{BB962C8B-B14F-4D97-AF65-F5344CB8AC3E}">
        <p14:creationId xmlns:p14="http://schemas.microsoft.com/office/powerpoint/2010/main" val="3361498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 2019</a:t>
            </a:r>
            <a:br>
              <a:rPr lang="en-US" dirty="0" smtClean="0"/>
            </a:br>
            <a:r>
              <a:rPr lang="en-US" dirty="0" smtClean="0"/>
              <a:t>(stable since 2016)</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560" t="19167" r="3801" b="8042"/>
          <a:stretch/>
        </p:blipFill>
        <p:spPr>
          <a:xfrm>
            <a:off x="2895600" y="2286000"/>
            <a:ext cx="2964192" cy="2686050"/>
          </a:xfrm>
        </p:spPr>
      </p:pic>
      <p:pic>
        <p:nvPicPr>
          <p:cNvPr id="6" name="Content Placeholder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324" t="17161"/>
          <a:stretch/>
        </p:blipFill>
        <p:spPr>
          <a:xfrm>
            <a:off x="6019800" y="2290696"/>
            <a:ext cx="2590800" cy="2670649"/>
          </a:xfrm>
        </p:spPr>
      </p:pic>
      <p:sp>
        <p:nvSpPr>
          <p:cNvPr id="7" name="TextBox 6"/>
          <p:cNvSpPr txBox="1"/>
          <p:nvPr/>
        </p:nvSpPr>
        <p:spPr>
          <a:xfrm>
            <a:off x="3810000" y="4953000"/>
            <a:ext cx="885884" cy="369332"/>
          </a:xfrm>
          <a:prstGeom prst="rect">
            <a:avLst/>
          </a:prstGeom>
          <a:noFill/>
        </p:spPr>
        <p:txBody>
          <a:bodyPr wrap="none" rtlCol="0">
            <a:spAutoFit/>
          </a:bodyPr>
          <a:lstStyle/>
          <a:p>
            <a:r>
              <a:rPr lang="en-US" dirty="0" smtClean="0"/>
              <a:t>Pre gad</a:t>
            </a:r>
            <a:endParaRPr lang="en-US" dirty="0"/>
          </a:p>
        </p:txBody>
      </p:sp>
      <p:sp>
        <p:nvSpPr>
          <p:cNvPr id="8" name="TextBox 7"/>
          <p:cNvSpPr txBox="1"/>
          <p:nvPr/>
        </p:nvSpPr>
        <p:spPr>
          <a:xfrm>
            <a:off x="6858000" y="4920734"/>
            <a:ext cx="974690" cy="369332"/>
          </a:xfrm>
          <a:prstGeom prst="rect">
            <a:avLst/>
          </a:prstGeom>
          <a:noFill/>
        </p:spPr>
        <p:txBody>
          <a:bodyPr wrap="none" rtlCol="0">
            <a:spAutoFit/>
          </a:bodyPr>
          <a:lstStyle/>
          <a:p>
            <a:r>
              <a:rPr lang="en-US" dirty="0" smtClean="0"/>
              <a:t>Post gad</a:t>
            </a:r>
            <a:endParaRPr lang="en-US" dirty="0"/>
          </a:p>
        </p:txBody>
      </p:sp>
      <p:pic>
        <p:nvPicPr>
          <p:cNvPr id="9"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14736" t="13549" b="9569"/>
          <a:stretch/>
        </p:blipFill>
        <p:spPr>
          <a:xfrm>
            <a:off x="228600" y="2286000"/>
            <a:ext cx="2680514" cy="2667000"/>
          </a:xfrm>
          <a:prstGeom prst="rect">
            <a:avLst/>
          </a:prstGeom>
        </p:spPr>
      </p:pic>
      <p:sp>
        <p:nvSpPr>
          <p:cNvPr id="3" name="TextBox 2"/>
          <p:cNvSpPr txBox="1"/>
          <p:nvPr/>
        </p:nvSpPr>
        <p:spPr>
          <a:xfrm>
            <a:off x="1028901" y="4953000"/>
            <a:ext cx="1079911" cy="369332"/>
          </a:xfrm>
          <a:prstGeom prst="rect">
            <a:avLst/>
          </a:prstGeom>
          <a:noFill/>
        </p:spPr>
        <p:txBody>
          <a:bodyPr wrap="none" rtlCol="0">
            <a:spAutoFit/>
          </a:bodyPr>
          <a:lstStyle/>
          <a:p>
            <a:r>
              <a:rPr lang="en-US" dirty="0" smtClean="0"/>
              <a:t>Fat sat T2</a:t>
            </a:r>
            <a:endParaRPr lang="en-US" dirty="0"/>
          </a:p>
        </p:txBody>
      </p:sp>
    </p:spTree>
    <p:extLst>
      <p:ext uri="{BB962C8B-B14F-4D97-AF65-F5344CB8AC3E}">
        <p14:creationId xmlns:p14="http://schemas.microsoft.com/office/powerpoint/2010/main" val="1747552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949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Adhesive Capsulitis Mimicking Metastasis on </a:t>
            </a:r>
            <a:r>
              <a:rPr lang="en-US" b="1" dirty="0" smtClean="0"/>
              <a:t>18F-FDG-PET/CT </a:t>
            </a:r>
            <a:r>
              <a:rPr lang="en-US" b="1" dirty="0" smtClean="0"/>
              <a:t>- </a:t>
            </a:r>
            <a:r>
              <a:rPr lang="en-US" dirty="0" smtClean="0"/>
              <a:t>Salem</a:t>
            </a:r>
            <a:r>
              <a:rPr lang="en-US" dirty="0" smtClean="0"/>
              <a:t>; Zhang; Jorgensen; </a:t>
            </a:r>
            <a:r>
              <a:rPr lang="en-US" dirty="0"/>
              <a:t>Kumar</a:t>
            </a:r>
            <a:r>
              <a:rPr lang="en-US" dirty="0" smtClean="0"/>
              <a:t>; </a:t>
            </a:r>
            <a:r>
              <a:rPr lang="en-US" b="1" dirty="0" err="1" smtClean="0"/>
              <a:t>Behrang</a:t>
            </a:r>
            <a:r>
              <a:rPr lang="en-US" b="1" dirty="0" smtClean="0"/>
              <a:t> </a:t>
            </a:r>
            <a:r>
              <a:rPr lang="en-US" b="1" dirty="0" err="1" smtClean="0"/>
              <a:t>Amini</a:t>
            </a:r>
            <a:endParaRPr lang="en-US" b="1" dirty="0"/>
          </a:p>
          <a:p>
            <a:r>
              <a:rPr lang="en-US" b="1" dirty="0"/>
              <a:t>The acetabular fossa hot spot on </a:t>
            </a:r>
            <a:r>
              <a:rPr lang="en-US" b="1" baseline="30000" dirty="0"/>
              <a:t>18</a:t>
            </a:r>
            <a:r>
              <a:rPr lang="en-US" b="1" dirty="0"/>
              <a:t> F-FDG PET/CT: epidemiology, natural history, and proposed </a:t>
            </a:r>
            <a:r>
              <a:rPr lang="en-US" b="1" dirty="0" smtClean="0"/>
              <a:t>etiology </a:t>
            </a:r>
            <a:r>
              <a:rPr lang="en-US" b="1" dirty="0" smtClean="0"/>
              <a:t>- </a:t>
            </a:r>
            <a:r>
              <a:rPr lang="en-US" dirty="0" err="1" smtClean="0"/>
              <a:t>Kubicki</a:t>
            </a:r>
            <a:r>
              <a:rPr lang="en-US" dirty="0" smtClean="0"/>
              <a:t>, </a:t>
            </a:r>
            <a:r>
              <a:rPr lang="en-US" b="1" dirty="0" smtClean="0"/>
              <a:t>Michael</a:t>
            </a:r>
            <a:r>
              <a:rPr lang="en-US" b="1" dirty="0"/>
              <a:t> </a:t>
            </a:r>
            <a:r>
              <a:rPr lang="en-US" b="1" dirty="0" smtClean="0"/>
              <a:t>Richardson, Thomas</a:t>
            </a:r>
            <a:r>
              <a:rPr lang="en-US" b="1" dirty="0"/>
              <a:t> </a:t>
            </a:r>
            <a:r>
              <a:rPr lang="en-US" b="1" dirty="0" smtClean="0"/>
              <a:t>Martin</a:t>
            </a:r>
            <a:r>
              <a:rPr lang="en-US" dirty="0" smtClean="0"/>
              <a:t>, </a:t>
            </a:r>
            <a:r>
              <a:rPr lang="en-US" dirty="0" err="1" smtClean="0"/>
              <a:t>Rohren</a:t>
            </a:r>
            <a:r>
              <a:rPr lang="en-US" dirty="0" smtClean="0"/>
              <a:t>, Wei, </a:t>
            </a:r>
            <a:r>
              <a:rPr lang="en-US" b="1" dirty="0" err="1" smtClean="0"/>
              <a:t>Behrang</a:t>
            </a:r>
            <a:r>
              <a:rPr lang="en-US" b="1" dirty="0"/>
              <a:t> </a:t>
            </a:r>
            <a:r>
              <a:rPr lang="en-US" b="1" dirty="0" err="1"/>
              <a:t>Amini</a:t>
            </a:r>
            <a:endParaRPr lang="en-US" b="1" dirty="0"/>
          </a:p>
          <a:p>
            <a:endParaRPr lang="en-US" dirty="0"/>
          </a:p>
          <a:p>
            <a:endParaRPr lang="en-US" dirty="0"/>
          </a:p>
        </p:txBody>
      </p:sp>
    </p:spTree>
    <p:extLst>
      <p:ext uri="{BB962C8B-B14F-4D97-AF65-F5344CB8AC3E}">
        <p14:creationId xmlns:p14="http://schemas.microsoft.com/office/powerpoint/2010/main" val="4051819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77 year old man SCC right tonsil</a:t>
            </a:r>
            <a:br>
              <a:rPr lang="en-US" dirty="0" smtClean="0"/>
            </a:br>
            <a:r>
              <a:rPr lang="en-US" dirty="0" smtClean="0"/>
              <a:t>initial dx Nov 2018 T3N0M0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562" y="1610519"/>
            <a:ext cx="7762875" cy="4505325"/>
          </a:xfrm>
        </p:spPr>
      </p:pic>
      <p:sp>
        <p:nvSpPr>
          <p:cNvPr id="5" name="TextBox 4"/>
          <p:cNvSpPr txBox="1"/>
          <p:nvPr/>
        </p:nvSpPr>
        <p:spPr>
          <a:xfrm>
            <a:off x="762000" y="6156331"/>
            <a:ext cx="4476546" cy="369332"/>
          </a:xfrm>
          <a:prstGeom prst="rect">
            <a:avLst/>
          </a:prstGeom>
          <a:noFill/>
        </p:spPr>
        <p:txBody>
          <a:bodyPr wrap="none" rtlCol="0">
            <a:spAutoFit/>
          </a:bodyPr>
          <a:lstStyle/>
          <a:p>
            <a:r>
              <a:rPr lang="en-US" dirty="0" smtClean="0"/>
              <a:t>4/30/2019 SUV 11.2 previous 8.8 (11/9/2018)</a:t>
            </a:r>
            <a:endParaRPr lang="en-US" dirty="0"/>
          </a:p>
        </p:txBody>
      </p:sp>
    </p:spTree>
    <p:extLst>
      <p:ext uri="{BB962C8B-B14F-4D97-AF65-F5344CB8AC3E}">
        <p14:creationId xmlns:p14="http://schemas.microsoft.com/office/powerpoint/2010/main" val="63620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 of conundrum</a:t>
            </a:r>
            <a:br>
              <a:rPr lang="en-US" dirty="0" smtClean="0"/>
            </a:br>
            <a:endParaRPr lang="en-US" dirty="0"/>
          </a:p>
        </p:txBody>
      </p:sp>
      <p:sp>
        <p:nvSpPr>
          <p:cNvPr id="3" name="Content Placeholder 2"/>
          <p:cNvSpPr>
            <a:spLocks noGrp="1"/>
          </p:cNvSpPr>
          <p:nvPr>
            <p:ph idx="1"/>
          </p:nvPr>
        </p:nvSpPr>
        <p:spPr/>
        <p:txBody>
          <a:bodyPr/>
          <a:lstStyle/>
          <a:p>
            <a:r>
              <a:rPr lang="en-US" dirty="0" smtClean="0"/>
              <a:t>1a : an intricate and difficult problem</a:t>
            </a:r>
            <a:endParaRPr lang="en-US" dirty="0"/>
          </a:p>
        </p:txBody>
      </p:sp>
    </p:spTree>
    <p:extLst>
      <p:ext uri="{BB962C8B-B14F-4D97-AF65-F5344CB8AC3E}">
        <p14:creationId xmlns:p14="http://schemas.microsoft.com/office/powerpoint/2010/main" val="1135621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61 year old woman with SCC initial diagnosis Nov 2017 T4N3M0</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06765" y="1600200"/>
            <a:ext cx="1921470" cy="4525963"/>
          </a:xfrm>
        </p:spPr>
      </p:pic>
    </p:spTree>
    <p:extLst>
      <p:ext uri="{BB962C8B-B14F-4D97-AF65-F5344CB8AC3E}">
        <p14:creationId xmlns:p14="http://schemas.microsoft.com/office/powerpoint/2010/main" val="372773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32 year old man with HIV and diffuse adenopathy, concern </a:t>
            </a:r>
            <a:r>
              <a:rPr lang="en-US" dirty="0"/>
              <a:t>for malignancy</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843881"/>
            <a:ext cx="4038600" cy="4038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43881"/>
            <a:ext cx="4038600" cy="4038600"/>
          </a:xfrm>
        </p:spPr>
      </p:pic>
    </p:spTree>
    <p:extLst>
      <p:ext uri="{BB962C8B-B14F-4D97-AF65-F5344CB8AC3E}">
        <p14:creationId xmlns:p14="http://schemas.microsoft.com/office/powerpoint/2010/main" val="90340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“Hot” on PET/CT – SUV 5</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2209800"/>
            <a:ext cx="7791450" cy="4505325"/>
          </a:xfrm>
          <a:prstGeom prst="rect">
            <a:avLst/>
          </a:prstGeom>
        </p:spPr>
      </p:pic>
    </p:spTree>
    <p:extLst>
      <p:ext uri="{BB962C8B-B14F-4D97-AF65-F5344CB8AC3E}">
        <p14:creationId xmlns:p14="http://schemas.microsoft.com/office/powerpoint/2010/main" val="47526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715" y="1600200"/>
            <a:ext cx="5816569" cy="4525963"/>
          </a:xfrm>
        </p:spPr>
      </p:pic>
    </p:spTree>
    <p:extLst>
      <p:ext uri="{BB962C8B-B14F-4D97-AF65-F5344CB8AC3E}">
        <p14:creationId xmlns:p14="http://schemas.microsoft.com/office/powerpoint/2010/main" val="398747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tumor of ESRD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650" y="2301081"/>
            <a:ext cx="5600700" cy="3124200"/>
          </a:xfrm>
        </p:spPr>
      </p:pic>
    </p:spTree>
    <p:extLst>
      <p:ext uri="{BB962C8B-B14F-4D97-AF65-F5344CB8AC3E}">
        <p14:creationId xmlns:p14="http://schemas.microsoft.com/office/powerpoint/2010/main" val="226530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 tumor pathology</a:t>
            </a:r>
            <a:endParaRPr lang="en-US" dirty="0"/>
          </a:p>
        </p:txBody>
      </p:sp>
      <p:sp>
        <p:nvSpPr>
          <p:cNvPr id="3" name="Content Placeholder 2"/>
          <p:cNvSpPr>
            <a:spLocks noGrp="1"/>
          </p:cNvSpPr>
          <p:nvPr>
            <p:ph idx="1"/>
          </p:nvPr>
        </p:nvSpPr>
        <p:spPr/>
        <p:txBody>
          <a:bodyPr/>
          <a:lstStyle/>
          <a:p>
            <a:r>
              <a:rPr lang="en-US" dirty="0" smtClean="0"/>
              <a:t>Vascular lesion</a:t>
            </a:r>
          </a:p>
          <a:p>
            <a:r>
              <a:rPr lang="en-US" dirty="0" smtClean="0"/>
              <a:t>Red-brown color from hemorrhage/hemosiderin</a:t>
            </a:r>
            <a:endParaRPr lang="en-US" dirty="0"/>
          </a:p>
        </p:txBody>
      </p:sp>
    </p:spTree>
    <p:extLst>
      <p:ext uri="{BB962C8B-B14F-4D97-AF65-F5344CB8AC3E}">
        <p14:creationId xmlns:p14="http://schemas.microsoft.com/office/powerpoint/2010/main" val="141882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35 year old man hospitalized for dyspnea, pain after a fall</a:t>
            </a:r>
            <a:endParaRPr lang="en-US" dirty="0"/>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3023" r="16430"/>
          <a:stretch/>
        </p:blipFill>
        <p:spPr>
          <a:xfrm>
            <a:off x="4724400" y="1828800"/>
            <a:ext cx="3002284" cy="4191000"/>
          </a:xfr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22616"/>
          <a:stretch/>
        </p:blipFill>
        <p:spPr>
          <a:xfrm>
            <a:off x="1524000" y="1676400"/>
            <a:ext cx="2875575" cy="4525963"/>
          </a:xfrm>
        </p:spPr>
      </p:pic>
    </p:spTree>
    <p:extLst>
      <p:ext uri="{BB962C8B-B14F-4D97-AF65-F5344CB8AC3E}">
        <p14:creationId xmlns:p14="http://schemas.microsoft.com/office/powerpoint/2010/main" val="145625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9359" r="20375"/>
          <a:stretch/>
        </p:blipFill>
        <p:spPr>
          <a:xfrm>
            <a:off x="1752600" y="381000"/>
            <a:ext cx="2611850" cy="6287266"/>
          </a:xfrm>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3588" r="13598"/>
          <a:stretch/>
        </p:blipFill>
        <p:spPr>
          <a:xfrm>
            <a:off x="4800600" y="533400"/>
            <a:ext cx="2233773" cy="6000119"/>
          </a:xfrm>
        </p:spPr>
      </p:pic>
    </p:spTree>
    <p:extLst>
      <p:ext uri="{BB962C8B-B14F-4D97-AF65-F5344CB8AC3E}">
        <p14:creationId xmlns:p14="http://schemas.microsoft.com/office/powerpoint/2010/main" val="3792691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37198"/>
          <a:stretch/>
        </p:blipFill>
        <p:spPr>
          <a:xfrm>
            <a:off x="2054830" y="618494"/>
            <a:ext cx="2517170" cy="5507669"/>
          </a:xfrm>
        </p:spPr>
      </p:pic>
      <p:pic>
        <p:nvPicPr>
          <p:cNvPr id="8" name="Content Placeholder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7006"/>
          <a:stretch/>
        </p:blipFill>
        <p:spPr>
          <a:xfrm>
            <a:off x="5715000" y="420658"/>
            <a:ext cx="2571801" cy="5705506"/>
          </a:xfrm>
        </p:spPr>
      </p:pic>
    </p:spTree>
    <p:extLst>
      <p:ext uri="{BB962C8B-B14F-4D97-AF65-F5344CB8AC3E}">
        <p14:creationId xmlns:p14="http://schemas.microsoft.com/office/powerpoint/2010/main" val="245927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52600" y="381000"/>
            <a:ext cx="2574886" cy="6281316"/>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533400"/>
            <a:ext cx="2578759" cy="6205141"/>
          </a:xfrm>
        </p:spPr>
      </p:pic>
    </p:spTree>
    <p:extLst>
      <p:ext uri="{BB962C8B-B14F-4D97-AF65-F5344CB8AC3E}">
        <p14:creationId xmlns:p14="http://schemas.microsoft.com/office/powerpoint/2010/main" val="480798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75 </a:t>
            </a:r>
            <a:r>
              <a:rPr lang="en-US" dirty="0"/>
              <a:t>year old </a:t>
            </a:r>
            <a:r>
              <a:rPr lang="en-US" dirty="0" smtClean="0"/>
              <a:t>man referred </a:t>
            </a:r>
            <a:r>
              <a:rPr lang="en-US" dirty="0"/>
              <a:t>for an abnormality in the soft tissues in his anterior compartment of his lower leg</a:t>
            </a:r>
          </a:p>
        </p:txBody>
      </p:sp>
      <p:pic>
        <p:nvPicPr>
          <p:cNvPr id="7" name="Content Placeholder 6"/>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7578" t="24380" r="13282" b="12338"/>
          <a:stretch/>
        </p:blipFill>
        <p:spPr>
          <a:xfrm>
            <a:off x="838200" y="1981200"/>
            <a:ext cx="2286000" cy="2092271"/>
          </a:xfrm>
        </p:spPr>
      </p:pic>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0754" t="27929" r="17689" b="16411"/>
          <a:stretch/>
        </p:blipFill>
        <p:spPr>
          <a:xfrm>
            <a:off x="762001" y="4114800"/>
            <a:ext cx="2362200" cy="2135937"/>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3008" r="29687"/>
          <a:stretch/>
        </p:blipFill>
        <p:spPr>
          <a:xfrm>
            <a:off x="3662362" y="1857375"/>
            <a:ext cx="1819276" cy="487680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32910" r="30957"/>
          <a:stretch/>
        </p:blipFill>
        <p:spPr>
          <a:xfrm>
            <a:off x="5638800" y="1847850"/>
            <a:ext cx="1762126" cy="4876800"/>
          </a:xfrm>
          <a:prstGeom prst="rect">
            <a:avLst/>
          </a:prstGeom>
        </p:spPr>
      </p:pic>
    </p:spTree>
    <p:extLst>
      <p:ext uri="{BB962C8B-B14F-4D97-AF65-F5344CB8AC3E}">
        <p14:creationId xmlns:p14="http://schemas.microsoft.com/office/powerpoint/2010/main" val="3406398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6984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Mets, myeloma, lymphoma?</a:t>
            </a:r>
          </a:p>
          <a:p>
            <a:r>
              <a:rPr lang="en-US" dirty="0" smtClean="0"/>
              <a:t>Osteoporosis?</a:t>
            </a:r>
            <a:endParaRPr lang="en-US" dirty="0" smtClean="0"/>
          </a:p>
          <a:p>
            <a:r>
              <a:rPr lang="en-US" dirty="0" smtClean="0"/>
              <a:t>Renal </a:t>
            </a:r>
            <a:r>
              <a:rPr lang="en-US" dirty="0" err="1" smtClean="0"/>
              <a:t>osteodystrophy</a:t>
            </a:r>
            <a:r>
              <a:rPr lang="en-US" dirty="0" smtClean="0"/>
              <a:t>?</a:t>
            </a:r>
          </a:p>
          <a:p>
            <a:r>
              <a:rPr lang="en-US" dirty="0" smtClean="0"/>
              <a:t>Osteitis </a:t>
            </a:r>
            <a:r>
              <a:rPr lang="en-US" dirty="0" err="1" smtClean="0"/>
              <a:t>fibrosa</a:t>
            </a:r>
            <a:r>
              <a:rPr lang="en-US" dirty="0" smtClean="0"/>
              <a:t> </a:t>
            </a:r>
            <a:r>
              <a:rPr lang="en-US" dirty="0" err="1" smtClean="0"/>
              <a:t>cystica</a:t>
            </a:r>
            <a:r>
              <a:rPr lang="en-US" dirty="0" smtClean="0"/>
              <a:t>?</a:t>
            </a:r>
          </a:p>
          <a:p>
            <a:r>
              <a:rPr lang="en-US" dirty="0" smtClean="0"/>
              <a:t>Something </a:t>
            </a:r>
            <a:r>
              <a:rPr lang="en-US" dirty="0" smtClean="0"/>
              <a:t>else?</a:t>
            </a:r>
            <a:endParaRPr lang="en-US" dirty="0" smtClean="0"/>
          </a:p>
          <a:p>
            <a:r>
              <a:rPr lang="en-US" dirty="0" smtClean="0">
                <a:solidFill>
                  <a:schemeClr val="bg1">
                    <a:lumMod val="95000"/>
                    <a:lumOff val="5000"/>
                  </a:schemeClr>
                </a:solidFill>
              </a:rPr>
              <a:t>Uncontrolled tertiary hyperparathyroidism</a:t>
            </a:r>
            <a:endParaRPr lang="en-US" dirty="0">
              <a:solidFill>
                <a:schemeClr val="bg1">
                  <a:lumMod val="95000"/>
                  <a:lumOff val="5000"/>
                </a:schemeClr>
              </a:solidFill>
            </a:endParaRPr>
          </a:p>
        </p:txBody>
      </p:sp>
    </p:spTree>
    <p:extLst>
      <p:ext uri="{BB962C8B-B14F-4D97-AF65-F5344CB8AC3E}">
        <p14:creationId xmlns:p14="http://schemas.microsoft.com/office/powerpoint/2010/main" val="680459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Diagnosis?</a:t>
            </a:r>
            <a:endParaRPr lang="en-US" dirty="0"/>
          </a:p>
        </p:txBody>
      </p:sp>
      <p:sp>
        <p:nvSpPr>
          <p:cNvPr id="3" name="Content Placeholder 2"/>
          <p:cNvSpPr>
            <a:spLocks noGrp="1"/>
          </p:cNvSpPr>
          <p:nvPr>
            <p:ph idx="1"/>
          </p:nvPr>
        </p:nvSpPr>
        <p:spPr>
          <a:xfrm>
            <a:off x="457199" y="990600"/>
            <a:ext cx="8229600" cy="4525963"/>
          </a:xfrm>
        </p:spPr>
        <p:txBody>
          <a:bodyPr/>
          <a:lstStyle/>
          <a:p>
            <a:r>
              <a:rPr lang="en-US" dirty="0" smtClean="0"/>
              <a:t>Renal osteodystrophy? </a:t>
            </a:r>
            <a:r>
              <a:rPr lang="en-US" dirty="0"/>
              <a:t>– partially, he has ESRD from glomerulonephritis</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544" y="2346441"/>
            <a:ext cx="5464911" cy="4271808"/>
          </a:xfrm>
          <a:prstGeom prst="rect">
            <a:avLst/>
          </a:prstGeom>
        </p:spPr>
      </p:pic>
    </p:spTree>
    <p:extLst>
      <p:ext uri="{BB962C8B-B14F-4D97-AF65-F5344CB8AC3E}">
        <p14:creationId xmlns:p14="http://schemas.microsoft.com/office/powerpoint/2010/main" val="311657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a:xfrm>
            <a:off x="76200" y="1600200"/>
            <a:ext cx="8991600" cy="4525963"/>
          </a:xfrm>
        </p:spPr>
        <p:txBody>
          <a:bodyPr/>
          <a:lstStyle/>
          <a:p>
            <a:r>
              <a:rPr lang="en-US" dirty="0" smtClean="0">
                <a:solidFill>
                  <a:schemeClr val="bg1">
                    <a:lumMod val="85000"/>
                    <a:lumOff val="15000"/>
                  </a:schemeClr>
                </a:solidFill>
              </a:rPr>
              <a:t>Renal </a:t>
            </a:r>
            <a:r>
              <a:rPr lang="en-US" dirty="0" err="1" smtClean="0">
                <a:solidFill>
                  <a:schemeClr val="bg1">
                    <a:lumMod val="85000"/>
                    <a:lumOff val="15000"/>
                  </a:schemeClr>
                </a:solidFill>
              </a:rPr>
              <a:t>osteodystrophy</a:t>
            </a:r>
            <a:r>
              <a:rPr lang="en-US" dirty="0" smtClean="0">
                <a:solidFill>
                  <a:schemeClr val="bg1">
                    <a:lumMod val="85000"/>
                    <a:lumOff val="15000"/>
                  </a:schemeClr>
                </a:solidFill>
              </a:rPr>
              <a:t>?</a:t>
            </a:r>
          </a:p>
          <a:p>
            <a:r>
              <a:rPr lang="en-US" dirty="0" smtClean="0"/>
              <a:t>Osteitis </a:t>
            </a:r>
            <a:r>
              <a:rPr lang="en-US" dirty="0" err="1" smtClean="0"/>
              <a:t>fibrosa</a:t>
            </a:r>
            <a:r>
              <a:rPr lang="en-US" dirty="0" smtClean="0"/>
              <a:t> </a:t>
            </a:r>
            <a:r>
              <a:rPr lang="en-US" dirty="0" err="1" smtClean="0"/>
              <a:t>cystica</a:t>
            </a:r>
            <a:r>
              <a:rPr lang="en-US" dirty="0" smtClean="0"/>
              <a:t>? – described 1891, only later (1904) associated with primary hyperparathyroidism</a:t>
            </a: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285" y="3810000"/>
            <a:ext cx="6125430" cy="2819794"/>
          </a:xfrm>
          <a:prstGeom prst="rect">
            <a:avLst/>
          </a:prstGeom>
        </p:spPr>
      </p:pic>
    </p:spTree>
    <p:extLst>
      <p:ext uri="{BB962C8B-B14F-4D97-AF65-F5344CB8AC3E}">
        <p14:creationId xmlns:p14="http://schemas.microsoft.com/office/powerpoint/2010/main" val="403617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Pathology</a:t>
            </a:r>
            <a:br>
              <a:rPr lang="en-US" dirty="0" smtClean="0"/>
            </a:br>
            <a:r>
              <a:rPr lang="en-US" sz="3600" dirty="0" smtClean="0"/>
              <a:t>Fibrous tissue, cystic spaces, brown tumors</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7846" y="1600200"/>
            <a:ext cx="3757307" cy="4525963"/>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3748" y="1600200"/>
            <a:ext cx="3607503" cy="4525963"/>
          </a:xfrm>
        </p:spPr>
      </p:pic>
    </p:spTree>
    <p:extLst>
      <p:ext uri="{BB962C8B-B14F-4D97-AF65-F5344CB8AC3E}">
        <p14:creationId xmlns:p14="http://schemas.microsoft.com/office/powerpoint/2010/main" val="301560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304800"/>
            <a:ext cx="3048000" cy="6421282"/>
          </a:xfrm>
        </p:spPr>
      </p:pic>
    </p:spTree>
    <p:extLst>
      <p:ext uri="{BB962C8B-B14F-4D97-AF65-F5344CB8AC3E}">
        <p14:creationId xmlns:p14="http://schemas.microsoft.com/office/powerpoint/2010/main" val="161451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r>
              <a:rPr lang="en-US" dirty="0" smtClean="0"/>
              <a:t>Something else - Uncontrolled tertiary hyperparathyroidism, PTH &gt;4000 (</a:t>
            </a:r>
            <a:r>
              <a:rPr lang="en-US" dirty="0" err="1" smtClean="0"/>
              <a:t>nl</a:t>
            </a:r>
            <a:r>
              <a:rPr lang="en-US" dirty="0" smtClean="0"/>
              <a:t> 8-54)</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878" b="22866"/>
          <a:stretch/>
        </p:blipFill>
        <p:spPr>
          <a:xfrm>
            <a:off x="2133600" y="2895600"/>
            <a:ext cx="4876800" cy="3523786"/>
          </a:xfrm>
          <a:prstGeom prst="rect">
            <a:avLst/>
          </a:prstGeom>
        </p:spPr>
      </p:pic>
    </p:spTree>
    <p:extLst>
      <p:ext uri="{BB962C8B-B14F-4D97-AF65-F5344CB8AC3E}">
        <p14:creationId xmlns:p14="http://schemas.microsoft.com/office/powerpoint/2010/main" val="2664854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Hyperparathyroidism</a:t>
            </a:r>
            <a:endParaRPr lang="en-US" dirty="0"/>
          </a:p>
        </p:txBody>
      </p:sp>
      <p:sp>
        <p:nvSpPr>
          <p:cNvPr id="3" name="Content Placeholder 2"/>
          <p:cNvSpPr>
            <a:spLocks noGrp="1"/>
          </p:cNvSpPr>
          <p:nvPr>
            <p:ph idx="1"/>
          </p:nvPr>
        </p:nvSpPr>
        <p:spPr/>
        <p:txBody>
          <a:bodyPr>
            <a:normAutofit fontScale="92500"/>
          </a:bodyPr>
          <a:lstStyle/>
          <a:p>
            <a:r>
              <a:rPr lang="en-US" dirty="0" smtClean="0"/>
              <a:t>Primary – parathyroid adenoma, bone path “a </a:t>
            </a:r>
            <a:r>
              <a:rPr lang="en-US" dirty="0" err="1" smtClean="0"/>
              <a:t>porotic</a:t>
            </a:r>
            <a:r>
              <a:rPr lang="en-US" dirty="0" smtClean="0"/>
              <a:t> bone with enlarged vascular spaces which have been refilled with a white or gray connective [fibrous] tissue … no excessively wide osteoid seams”</a:t>
            </a:r>
          </a:p>
          <a:p>
            <a:r>
              <a:rPr lang="en-US" dirty="0" smtClean="0"/>
              <a:t>Secondary – chronic renal disease leads to combo of </a:t>
            </a:r>
            <a:r>
              <a:rPr lang="en-US" dirty="0" err="1" smtClean="0"/>
              <a:t>osteomalacia</a:t>
            </a:r>
            <a:r>
              <a:rPr lang="en-US" dirty="0" smtClean="0"/>
              <a:t> and HPT bone disease, bone path “widespread prominent osteoid seams”</a:t>
            </a:r>
          </a:p>
          <a:p>
            <a:r>
              <a:rPr lang="en-US" dirty="0" smtClean="0"/>
              <a:t>Tertiary – autonomous </a:t>
            </a:r>
            <a:r>
              <a:rPr lang="en-US" dirty="0" err="1" smtClean="0"/>
              <a:t>parathyroids</a:t>
            </a:r>
            <a:endParaRPr lang="en-US" dirty="0"/>
          </a:p>
        </p:txBody>
      </p:sp>
      <p:sp>
        <p:nvSpPr>
          <p:cNvPr id="4" name="TextBox 3"/>
          <p:cNvSpPr txBox="1"/>
          <p:nvPr/>
        </p:nvSpPr>
        <p:spPr>
          <a:xfrm>
            <a:off x="2288811" y="6069980"/>
            <a:ext cx="4566378" cy="646331"/>
          </a:xfrm>
          <a:prstGeom prst="rect">
            <a:avLst/>
          </a:prstGeom>
          <a:noFill/>
        </p:spPr>
        <p:txBody>
          <a:bodyPr wrap="none" rtlCol="0">
            <a:spAutoFit/>
          </a:bodyPr>
          <a:lstStyle/>
          <a:p>
            <a:r>
              <a:rPr lang="en-US" dirty="0" smtClean="0"/>
              <a:t>Milgram J. Radiologic and histologic pathology </a:t>
            </a:r>
          </a:p>
          <a:p>
            <a:r>
              <a:rPr lang="en-US" dirty="0" smtClean="0"/>
              <a:t>of </a:t>
            </a:r>
            <a:r>
              <a:rPr lang="en-US" dirty="0" err="1" smtClean="0"/>
              <a:t>nontumorous</a:t>
            </a:r>
            <a:r>
              <a:rPr lang="en-US" dirty="0" smtClean="0"/>
              <a:t> diseases of bones and joints</a:t>
            </a:r>
            <a:endParaRPr lang="en-US" dirty="0"/>
          </a:p>
        </p:txBody>
      </p:sp>
    </p:spTree>
    <p:extLst>
      <p:ext uri="{BB962C8B-B14F-4D97-AF65-F5344CB8AC3E}">
        <p14:creationId xmlns:p14="http://schemas.microsoft.com/office/powerpoint/2010/main" val="4172145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Rad/Path Diagnosis</a:t>
            </a:r>
            <a:endParaRPr lang="en-US" dirty="0"/>
          </a:p>
        </p:txBody>
      </p:sp>
      <p:sp>
        <p:nvSpPr>
          <p:cNvPr id="3" name="Content Placeholder 2"/>
          <p:cNvSpPr>
            <a:spLocks noGrp="1"/>
          </p:cNvSpPr>
          <p:nvPr>
            <p:ph idx="1"/>
          </p:nvPr>
        </p:nvSpPr>
        <p:spPr/>
        <p:txBody>
          <a:bodyPr/>
          <a:lstStyle/>
          <a:p>
            <a:r>
              <a:rPr lang="en-US" sz="5400" dirty="0" smtClean="0"/>
              <a:t>OMG!</a:t>
            </a:r>
            <a:r>
              <a:rPr lang="en-US" dirty="0" smtClean="0"/>
              <a:t> (</a:t>
            </a:r>
            <a:r>
              <a:rPr lang="en-US" dirty="0" err="1" smtClean="0"/>
              <a:t>osteoclastosis</a:t>
            </a:r>
            <a:r>
              <a:rPr lang="en-US" dirty="0" smtClean="0"/>
              <a:t> </a:t>
            </a:r>
            <a:r>
              <a:rPr lang="en-US" dirty="0" err="1" smtClean="0"/>
              <a:t>maxilipomatosis</a:t>
            </a:r>
            <a:r>
              <a:rPr lang="en-US" dirty="0" smtClean="0"/>
              <a:t> </a:t>
            </a:r>
            <a:r>
              <a:rPr lang="en-US" dirty="0" err="1" smtClean="0"/>
              <a:t>generalisata</a:t>
            </a:r>
            <a:r>
              <a:rPr lang="en-US" dirty="0" smtClean="0"/>
              <a:t>)</a:t>
            </a: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15901" t="5389" b="3676"/>
          <a:stretch/>
        </p:blipFill>
        <p:spPr>
          <a:xfrm>
            <a:off x="5715000" y="2667000"/>
            <a:ext cx="2641218" cy="3807935"/>
          </a:xfrm>
          <a:prstGeom prst="rect">
            <a:avLst/>
          </a:prstGeom>
        </p:spPr>
      </p:pic>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667000"/>
            <a:ext cx="1637791" cy="3995316"/>
          </a:xfrm>
          <a:prstGeom prst="rect">
            <a:avLst/>
          </a:prstGeom>
        </p:spPr>
      </p:pic>
    </p:spTree>
    <p:extLst>
      <p:ext uri="{BB962C8B-B14F-4D97-AF65-F5344CB8AC3E}">
        <p14:creationId xmlns:p14="http://schemas.microsoft.com/office/powerpoint/2010/main" val="1013396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4990" y="1600200"/>
            <a:ext cx="6394019" cy="4525963"/>
          </a:xfrm>
        </p:spPr>
      </p:pic>
    </p:spTree>
    <p:extLst>
      <p:ext uri="{BB962C8B-B14F-4D97-AF65-F5344CB8AC3E}">
        <p14:creationId xmlns:p14="http://schemas.microsoft.com/office/powerpoint/2010/main" val="225787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57600" y="354408"/>
            <a:ext cx="1828800" cy="6407947"/>
          </a:xfrm>
        </p:spPr>
      </p:pic>
    </p:spTree>
    <p:extLst>
      <p:ext uri="{BB962C8B-B14F-4D97-AF65-F5344CB8AC3E}">
        <p14:creationId xmlns:p14="http://schemas.microsoft.com/office/powerpoint/2010/main" val="231051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306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Diabetic </a:t>
            </a:r>
            <a:r>
              <a:rPr lang="en-US" dirty="0" err="1" smtClean="0"/>
              <a:t>myonecrosis</a:t>
            </a:r>
            <a:r>
              <a:rPr lang="en-US" dirty="0" smtClean="0"/>
              <a:t> mimic</a:t>
            </a:r>
            <a:endParaRPr lang="en-US" dirty="0"/>
          </a:p>
        </p:txBody>
      </p:sp>
      <p:sp>
        <p:nvSpPr>
          <p:cNvPr id="3" name="Content Placeholder 2"/>
          <p:cNvSpPr>
            <a:spLocks noGrp="1"/>
          </p:cNvSpPr>
          <p:nvPr>
            <p:ph idx="1"/>
          </p:nvPr>
        </p:nvSpPr>
        <p:spPr/>
        <p:txBody>
          <a:bodyPr/>
          <a:lstStyle/>
          <a:p>
            <a:r>
              <a:rPr lang="en-US" dirty="0" smtClean="0"/>
              <a:t>“He </a:t>
            </a:r>
            <a:r>
              <a:rPr lang="en-US" dirty="0"/>
              <a:t>was shot in 1962 in the femoral artery.  He was at risk for losing his lower extremity, but they were able to save his leg.  His artery was repaired.  He states that he had no circulation in his leg distal to the thigh for about 18 hours</a:t>
            </a:r>
            <a:r>
              <a:rPr lang="en-US" dirty="0" smtClean="0"/>
              <a:t>.”</a:t>
            </a:r>
            <a:endParaRPr lang="en-US" dirty="0"/>
          </a:p>
        </p:txBody>
      </p:sp>
    </p:spTree>
    <p:extLst>
      <p:ext uri="{BB962C8B-B14F-4D97-AF65-F5344CB8AC3E}">
        <p14:creationId xmlns:p14="http://schemas.microsoft.com/office/powerpoint/2010/main" val="66040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990600"/>
            <a:ext cx="3775946" cy="4525963"/>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990600"/>
            <a:ext cx="4038600" cy="4258164"/>
          </a:xfrm>
        </p:spPr>
      </p:pic>
    </p:spTree>
    <p:extLst>
      <p:ext uri="{BB962C8B-B14F-4D97-AF65-F5344CB8AC3E}">
        <p14:creationId xmlns:p14="http://schemas.microsoft.com/office/powerpoint/2010/main" val="75224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59 year old man with “mass”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634988"/>
            <a:ext cx="4038600" cy="4456386"/>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34988"/>
            <a:ext cx="4042792" cy="4461012"/>
          </a:xfrm>
        </p:spPr>
      </p:pic>
      <p:sp>
        <p:nvSpPr>
          <p:cNvPr id="3" name="TextBox 2"/>
          <p:cNvSpPr txBox="1"/>
          <p:nvPr/>
        </p:nvSpPr>
        <p:spPr>
          <a:xfrm>
            <a:off x="838200" y="5722042"/>
            <a:ext cx="445956" cy="369332"/>
          </a:xfrm>
          <a:prstGeom prst="rect">
            <a:avLst/>
          </a:prstGeom>
          <a:noFill/>
        </p:spPr>
        <p:txBody>
          <a:bodyPr wrap="none" rtlCol="0">
            <a:spAutoFit/>
          </a:bodyPr>
          <a:lstStyle/>
          <a:p>
            <a:r>
              <a:rPr lang="en-US" dirty="0" smtClean="0"/>
              <a:t>PD</a:t>
            </a:r>
            <a:endParaRPr lang="en-US" dirty="0"/>
          </a:p>
        </p:txBody>
      </p:sp>
      <p:sp>
        <p:nvSpPr>
          <p:cNvPr id="4" name="TextBox 3"/>
          <p:cNvSpPr txBox="1"/>
          <p:nvPr/>
        </p:nvSpPr>
        <p:spPr>
          <a:xfrm>
            <a:off x="4800600" y="5727412"/>
            <a:ext cx="1079911" cy="369332"/>
          </a:xfrm>
          <a:prstGeom prst="rect">
            <a:avLst/>
          </a:prstGeom>
          <a:noFill/>
        </p:spPr>
        <p:txBody>
          <a:bodyPr wrap="none" rtlCol="0">
            <a:spAutoFit/>
          </a:bodyPr>
          <a:lstStyle/>
          <a:p>
            <a:r>
              <a:rPr lang="en-US" dirty="0" smtClean="0"/>
              <a:t>Fat sat T2</a:t>
            </a:r>
            <a:endParaRPr lang="en-US" dirty="0"/>
          </a:p>
        </p:txBody>
      </p:sp>
    </p:spTree>
    <p:extLst>
      <p:ext uri="{BB962C8B-B14F-4D97-AF65-F5344CB8AC3E}">
        <p14:creationId xmlns:p14="http://schemas.microsoft.com/office/powerpoint/2010/main" val="113407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728882" y="1524000"/>
            <a:ext cx="3962400" cy="39624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524000"/>
            <a:ext cx="3947320" cy="3947320"/>
          </a:xfrm>
        </p:spPr>
      </p:pic>
      <p:sp>
        <p:nvSpPr>
          <p:cNvPr id="3" name="TextBox 2"/>
          <p:cNvSpPr txBox="1"/>
          <p:nvPr/>
        </p:nvSpPr>
        <p:spPr>
          <a:xfrm>
            <a:off x="990600" y="5134997"/>
            <a:ext cx="413896" cy="369332"/>
          </a:xfrm>
          <a:prstGeom prst="rect">
            <a:avLst/>
          </a:prstGeom>
          <a:noFill/>
        </p:spPr>
        <p:txBody>
          <a:bodyPr wrap="none" rtlCol="0">
            <a:spAutoFit/>
          </a:bodyPr>
          <a:lstStyle/>
          <a:p>
            <a:r>
              <a:rPr lang="en-US" dirty="0" smtClean="0"/>
              <a:t>T1</a:t>
            </a:r>
            <a:endParaRPr lang="en-US" dirty="0"/>
          </a:p>
        </p:txBody>
      </p:sp>
      <p:sp>
        <p:nvSpPr>
          <p:cNvPr id="4" name="TextBox 3"/>
          <p:cNvSpPr txBox="1"/>
          <p:nvPr/>
        </p:nvSpPr>
        <p:spPr>
          <a:xfrm>
            <a:off x="5320718" y="5134997"/>
            <a:ext cx="583814" cy="369332"/>
          </a:xfrm>
          <a:prstGeom prst="rect">
            <a:avLst/>
          </a:prstGeom>
          <a:noFill/>
        </p:spPr>
        <p:txBody>
          <a:bodyPr wrap="none" rtlCol="0">
            <a:spAutoFit/>
          </a:bodyPr>
          <a:lstStyle/>
          <a:p>
            <a:r>
              <a:rPr lang="en-US" dirty="0" smtClean="0"/>
              <a:t>STIR</a:t>
            </a:r>
            <a:endParaRPr lang="en-US" dirty="0"/>
          </a:p>
        </p:txBody>
      </p:sp>
    </p:spTree>
    <p:extLst>
      <p:ext uri="{BB962C8B-B14F-4D97-AF65-F5344CB8AC3E}">
        <p14:creationId xmlns:p14="http://schemas.microsoft.com/office/powerpoint/2010/main" val="2116910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555</Words>
  <Application>Microsoft Office PowerPoint</Application>
  <PresentationFormat>On-screen Show (4:3)</PresentationFormat>
  <Paragraphs>71</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SABR meeting 2019</vt:lpstr>
      <vt:lpstr>Definition of conundrum </vt:lpstr>
      <vt:lpstr>75 year old man referred for an abnormality in the soft tissues in his anterior compartment of his lower leg</vt:lpstr>
      <vt:lpstr>PowerPoint Presentation</vt:lpstr>
      <vt:lpstr>Diagnosis?</vt:lpstr>
      <vt:lpstr>Diabetic myonecrosis mimic</vt:lpstr>
      <vt:lpstr>PowerPoint Presentation</vt:lpstr>
      <vt:lpstr>59 year old man with “mass”</vt:lpstr>
      <vt:lpstr>PowerPoint Presentation</vt:lpstr>
      <vt:lpstr>PowerPoint Presentation</vt:lpstr>
      <vt:lpstr>Octreotide</vt:lpstr>
      <vt:lpstr>Oncogenic osteomalacia due to phosphaturic mesenchymal tumor</vt:lpstr>
      <vt:lpstr>PowerPoint Presentation</vt:lpstr>
      <vt:lpstr>PMT - phosphaturic mesenchymal tumor </vt:lpstr>
      <vt:lpstr>38 year old woman with right arm melanoma in 2012</vt:lpstr>
      <vt:lpstr>May 2019 (stable since 2016)</vt:lpstr>
      <vt:lpstr>Diagnosis?</vt:lpstr>
      <vt:lpstr>PowerPoint Presentation</vt:lpstr>
      <vt:lpstr>77 year old man SCC right tonsil initial dx Nov 2018 T3N0M0</vt:lpstr>
      <vt:lpstr>61 year old woman with SCC initial diagnosis Nov 2017 T4N3M0</vt:lpstr>
      <vt:lpstr>32 year old man with HIV and diffuse adenopathy, concern for malignancy</vt:lpstr>
      <vt:lpstr>PowerPoint Presentation</vt:lpstr>
      <vt:lpstr>PowerPoint Presentation</vt:lpstr>
      <vt:lpstr>Brown tumor of ESRD</vt:lpstr>
      <vt:lpstr>Brown tumor pathology</vt:lpstr>
      <vt:lpstr>35 year old man hospitalized for dyspnea, pain after a fall</vt:lpstr>
      <vt:lpstr>PowerPoint Presentation</vt:lpstr>
      <vt:lpstr>PowerPoint Presentation</vt:lpstr>
      <vt:lpstr>PowerPoint Presentation</vt:lpstr>
      <vt:lpstr>Diagnosis?</vt:lpstr>
      <vt:lpstr>Diagnosis</vt:lpstr>
      <vt:lpstr>Diagnosis?</vt:lpstr>
      <vt:lpstr>Diagnosis</vt:lpstr>
      <vt:lpstr>Pathology Fibrous tissue, cystic spaces, brown tumors</vt:lpstr>
      <vt:lpstr>PowerPoint Presentation</vt:lpstr>
      <vt:lpstr>Diagnosis</vt:lpstr>
      <vt:lpstr>Hyperparathyroidism</vt:lpstr>
      <vt:lpstr>Final Rad/Path Diagnosis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SABR cases 2019</dc:title>
  <dc:creator>rad,</dc:creator>
  <cp:lastModifiedBy>rad,</cp:lastModifiedBy>
  <cp:revision>36</cp:revision>
  <dcterms:created xsi:type="dcterms:W3CDTF">2019-07-15T18:29:32Z</dcterms:created>
  <dcterms:modified xsi:type="dcterms:W3CDTF">2019-07-21T17:28:38Z</dcterms:modified>
</cp:coreProperties>
</file>