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46"/>
  </p:notesMasterIdLst>
  <p:handoutMasterIdLst>
    <p:handoutMasterId r:id="rId47"/>
  </p:handoutMasterIdLst>
  <p:sldIdLst>
    <p:sldId id="256" r:id="rId5"/>
    <p:sldId id="284" r:id="rId6"/>
    <p:sldId id="273" r:id="rId7"/>
    <p:sldId id="264" r:id="rId8"/>
    <p:sldId id="268" r:id="rId9"/>
    <p:sldId id="274" r:id="rId10"/>
    <p:sldId id="304" r:id="rId11"/>
    <p:sldId id="259" r:id="rId12"/>
    <p:sldId id="262" r:id="rId13"/>
    <p:sldId id="261" r:id="rId14"/>
    <p:sldId id="281" r:id="rId15"/>
    <p:sldId id="278" r:id="rId16"/>
    <p:sldId id="294" r:id="rId17"/>
    <p:sldId id="280" r:id="rId18"/>
    <p:sldId id="277" r:id="rId19"/>
    <p:sldId id="276" r:id="rId20"/>
    <p:sldId id="266" r:id="rId21"/>
    <p:sldId id="275" r:id="rId22"/>
    <p:sldId id="258" r:id="rId23"/>
    <p:sldId id="260" r:id="rId24"/>
    <p:sldId id="283" r:id="rId25"/>
    <p:sldId id="270" r:id="rId26"/>
    <p:sldId id="269" r:id="rId27"/>
    <p:sldId id="272" r:id="rId28"/>
    <p:sldId id="282" r:id="rId29"/>
    <p:sldId id="303" r:id="rId30"/>
    <p:sldId id="263" r:id="rId31"/>
    <p:sldId id="285" r:id="rId32"/>
    <p:sldId id="271" r:id="rId33"/>
    <p:sldId id="288" r:id="rId34"/>
    <p:sldId id="286" r:id="rId35"/>
    <p:sldId id="287" r:id="rId36"/>
    <p:sldId id="290" r:id="rId37"/>
    <p:sldId id="300" r:id="rId38"/>
    <p:sldId id="292" r:id="rId39"/>
    <p:sldId id="295" r:id="rId40"/>
    <p:sldId id="296" r:id="rId41"/>
    <p:sldId id="297" r:id="rId42"/>
    <p:sldId id="299" r:id="rId43"/>
    <p:sldId id="302" r:id="rId44"/>
    <p:sldId id="29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aszakovits" initials="DL" lastIdx="25" clrIdx="0">
    <p:extLst>
      <p:ext uri="{19B8F6BF-5375-455C-9EA6-DF929625EA0E}">
        <p15:presenceInfo xmlns:p15="http://schemas.microsoft.com/office/powerpoint/2012/main" userId="S-1-5-21-3176699377-2960065185-120800660-1209" providerId="AD"/>
      </p:ext>
    </p:extLst>
  </p:cmAuthor>
  <p:cmAuthor id="2" name="Valerie Jackson" initials="VJ" lastIdx="18" clrIdx="1">
    <p:extLst>
      <p:ext uri="{19B8F6BF-5375-455C-9EA6-DF929625EA0E}">
        <p15:presenceInfo xmlns:p15="http://schemas.microsoft.com/office/powerpoint/2012/main" userId="S::vjackson@theabr.org::f0804797-efc1-4a52-9592-1fe3cda8c4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C2CD"/>
    <a:srgbClr val="223B66"/>
    <a:srgbClr val="E5B376"/>
    <a:srgbClr val="120890"/>
    <a:srgbClr val="5881C1"/>
    <a:srgbClr val="FFC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86FD5F-8A8C-42EC-B1E1-8A71607E8A68}" v="4" dt="2019-08-11T22:40:57.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53" d="100"/>
          <a:sy n="53" d="100"/>
        </p:scale>
        <p:origin x="67" y="374"/>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Flemming" userId="f777d3fee006f646" providerId="LiveId" clId="{B0ADF336-ED8F-4834-B7DF-9A62600AD23F}"/>
    <pc:docChg chg="custSel delSld modSld modMainMaster">
      <pc:chgData name="Donald Flemming" userId="f777d3fee006f646" providerId="LiveId" clId="{B0ADF336-ED8F-4834-B7DF-9A62600AD23F}" dt="2019-08-11T22:41:10.825" v="37" actId="2711"/>
      <pc:docMkLst>
        <pc:docMk/>
      </pc:docMkLst>
      <pc:sldChg chg="modSp">
        <pc:chgData name="Donald Flemming" userId="f777d3fee006f646" providerId="LiveId" clId="{B0ADF336-ED8F-4834-B7DF-9A62600AD23F}" dt="2019-08-11T22:37:59.689" v="22" actId="27636"/>
        <pc:sldMkLst>
          <pc:docMk/>
          <pc:sldMk cId="2859616992" sldId="256"/>
        </pc:sldMkLst>
        <pc:spChg chg="mod">
          <ac:chgData name="Donald Flemming" userId="f777d3fee006f646" providerId="LiveId" clId="{B0ADF336-ED8F-4834-B7DF-9A62600AD23F}" dt="2019-08-11T22:37:59.689" v="22" actId="27636"/>
          <ac:spMkLst>
            <pc:docMk/>
            <pc:sldMk cId="2859616992" sldId="256"/>
            <ac:spMk id="3" creationId="{00000000-0000-0000-0000-000000000000}"/>
          </ac:spMkLst>
        </pc:spChg>
      </pc:sldChg>
      <pc:sldChg chg="modSp">
        <pc:chgData name="Donald Flemming" userId="f777d3fee006f646" providerId="LiveId" clId="{B0ADF336-ED8F-4834-B7DF-9A62600AD23F}" dt="2019-08-11T22:35:26.853" v="3" actId="27636"/>
        <pc:sldMkLst>
          <pc:docMk/>
          <pc:sldMk cId="2361738224" sldId="260"/>
        </pc:sldMkLst>
        <pc:spChg chg="mod">
          <ac:chgData name="Donald Flemming" userId="f777d3fee006f646" providerId="LiveId" clId="{B0ADF336-ED8F-4834-B7DF-9A62600AD23F}" dt="2019-08-11T22:35:26.853" v="3" actId="27636"/>
          <ac:spMkLst>
            <pc:docMk/>
            <pc:sldMk cId="2361738224" sldId="260"/>
            <ac:spMk id="2" creationId="{6180EF9C-8BAE-3F4A-ADB4-06416E8BD57A}"/>
          </ac:spMkLst>
        </pc:spChg>
      </pc:sldChg>
      <pc:sldChg chg="modSp">
        <pc:chgData name="Donald Flemming" userId="f777d3fee006f646" providerId="LiveId" clId="{B0ADF336-ED8F-4834-B7DF-9A62600AD23F}" dt="2019-08-11T22:40:34.140" v="32" actId="14100"/>
        <pc:sldMkLst>
          <pc:docMk/>
          <pc:sldMk cId="3218234780" sldId="261"/>
        </pc:sldMkLst>
        <pc:spChg chg="mod">
          <ac:chgData name="Donald Flemming" userId="f777d3fee006f646" providerId="LiveId" clId="{B0ADF336-ED8F-4834-B7DF-9A62600AD23F}" dt="2019-08-11T22:40:34.140" v="32" actId="14100"/>
          <ac:spMkLst>
            <pc:docMk/>
            <pc:sldMk cId="3218234780" sldId="261"/>
            <ac:spMk id="2" creationId="{57171B17-512C-472F-B5F8-D8987ED62EA9}"/>
          </ac:spMkLst>
        </pc:spChg>
        <pc:spChg chg="mod">
          <ac:chgData name="Donald Flemming" userId="f777d3fee006f646" providerId="LiveId" clId="{B0ADF336-ED8F-4834-B7DF-9A62600AD23F}" dt="2019-08-11T22:40:30.476" v="31" actId="1076"/>
          <ac:spMkLst>
            <pc:docMk/>
            <pc:sldMk cId="3218234780" sldId="261"/>
            <ac:spMk id="3" creationId="{F57554EF-B8E1-4847-888B-96DED8D0346D}"/>
          </ac:spMkLst>
        </pc:spChg>
      </pc:sldChg>
      <pc:sldChg chg="modSp">
        <pc:chgData name="Donald Flemming" userId="f777d3fee006f646" providerId="LiveId" clId="{B0ADF336-ED8F-4834-B7DF-9A62600AD23F}" dt="2019-08-11T22:40:10.165" v="29" actId="207"/>
        <pc:sldMkLst>
          <pc:docMk/>
          <pc:sldMk cId="1082280563" sldId="262"/>
        </pc:sldMkLst>
        <pc:spChg chg="mod">
          <ac:chgData name="Donald Flemming" userId="f777d3fee006f646" providerId="LiveId" clId="{B0ADF336-ED8F-4834-B7DF-9A62600AD23F}" dt="2019-08-11T22:40:10.165" v="29" actId="207"/>
          <ac:spMkLst>
            <pc:docMk/>
            <pc:sldMk cId="1082280563" sldId="262"/>
            <ac:spMk id="2" creationId="{FCCDECFB-ADC4-4A07-A29D-F6E39FE179FA}"/>
          </ac:spMkLst>
        </pc:spChg>
        <pc:spChg chg="mod">
          <ac:chgData name="Donald Flemming" userId="f777d3fee006f646" providerId="LiveId" clId="{B0ADF336-ED8F-4834-B7DF-9A62600AD23F}" dt="2019-08-11T22:40:00.250" v="27" actId="1076"/>
          <ac:spMkLst>
            <pc:docMk/>
            <pc:sldMk cId="1082280563" sldId="262"/>
            <ac:spMk id="3" creationId="{7A87895C-F80C-4E71-A548-5E584D9598FD}"/>
          </ac:spMkLst>
        </pc:spChg>
        <pc:picChg chg="mod">
          <ac:chgData name="Donald Flemming" userId="f777d3fee006f646" providerId="LiveId" clId="{B0ADF336-ED8F-4834-B7DF-9A62600AD23F}" dt="2019-08-11T22:40:02.044" v="28" actId="1076"/>
          <ac:picMkLst>
            <pc:docMk/>
            <pc:sldMk cId="1082280563" sldId="262"/>
            <ac:picMk id="5" creationId="{FE031D10-02B3-D94B-B46A-67CE1E7FD1E5}"/>
          </ac:picMkLst>
        </pc:picChg>
      </pc:sldChg>
      <pc:sldChg chg="modSp">
        <pc:chgData name="Donald Flemming" userId="f777d3fee006f646" providerId="LiveId" clId="{B0ADF336-ED8F-4834-B7DF-9A62600AD23F}" dt="2019-08-11T22:35:26.863" v="4" actId="27636"/>
        <pc:sldMkLst>
          <pc:docMk/>
          <pc:sldMk cId="862198947" sldId="263"/>
        </pc:sldMkLst>
        <pc:spChg chg="mod">
          <ac:chgData name="Donald Flemming" userId="f777d3fee006f646" providerId="LiveId" clId="{B0ADF336-ED8F-4834-B7DF-9A62600AD23F}" dt="2019-08-11T22:35:26.863" v="4" actId="27636"/>
          <ac:spMkLst>
            <pc:docMk/>
            <pc:sldMk cId="862198947" sldId="263"/>
            <ac:spMk id="3" creationId="{441548FA-E7D6-A74E-80F2-F5DCD56716FE}"/>
          </ac:spMkLst>
        </pc:spChg>
      </pc:sldChg>
      <pc:sldChg chg="delSp modSp delAnim">
        <pc:chgData name="Donald Flemming" userId="f777d3fee006f646" providerId="LiveId" clId="{B0ADF336-ED8F-4834-B7DF-9A62600AD23F}" dt="2019-08-11T22:41:10.825" v="37" actId="2711"/>
        <pc:sldMkLst>
          <pc:docMk/>
          <pc:sldMk cId="296705815" sldId="278"/>
        </pc:sldMkLst>
        <pc:spChg chg="mod">
          <ac:chgData name="Donald Flemming" userId="f777d3fee006f646" providerId="LiveId" clId="{B0ADF336-ED8F-4834-B7DF-9A62600AD23F}" dt="2019-08-11T22:41:10.825" v="37" actId="2711"/>
          <ac:spMkLst>
            <pc:docMk/>
            <pc:sldMk cId="296705815" sldId="278"/>
            <ac:spMk id="10" creationId="{01E0F53A-6687-4309-84BA-4F112F374E81}"/>
          </ac:spMkLst>
        </pc:spChg>
        <pc:spChg chg="del mod">
          <ac:chgData name="Donald Flemming" userId="f777d3fee006f646" providerId="LiveId" clId="{B0ADF336-ED8F-4834-B7DF-9A62600AD23F}" dt="2019-08-11T22:40:46.383" v="34" actId="478"/>
          <ac:spMkLst>
            <pc:docMk/>
            <pc:sldMk cId="296705815" sldId="278"/>
            <ac:spMk id="11" creationId="{599CBE8D-62F9-4216-B3CB-0DCE6D80AEA3}"/>
          </ac:spMkLst>
        </pc:spChg>
      </pc:sldChg>
      <pc:sldChg chg="modSp">
        <pc:chgData name="Donald Flemming" userId="f777d3fee006f646" providerId="LiveId" clId="{B0ADF336-ED8F-4834-B7DF-9A62600AD23F}" dt="2019-08-11T22:35:26.874" v="5" actId="27636"/>
        <pc:sldMkLst>
          <pc:docMk/>
          <pc:sldMk cId="3096788755" sldId="288"/>
        </pc:sldMkLst>
        <pc:spChg chg="mod">
          <ac:chgData name="Donald Flemming" userId="f777d3fee006f646" providerId="LiveId" clId="{B0ADF336-ED8F-4834-B7DF-9A62600AD23F}" dt="2019-08-11T22:35:26.874" v="5" actId="27636"/>
          <ac:spMkLst>
            <pc:docMk/>
            <pc:sldMk cId="3096788755" sldId="288"/>
            <ac:spMk id="3" creationId="{9508C73E-8909-4039-8938-58C9D59B81F6}"/>
          </ac:spMkLst>
        </pc:spChg>
      </pc:sldChg>
      <pc:sldChg chg="modSp">
        <pc:chgData name="Donald Flemming" userId="f777d3fee006f646" providerId="LiveId" clId="{B0ADF336-ED8F-4834-B7DF-9A62600AD23F}" dt="2019-08-11T22:35:26.884" v="6" actId="27636"/>
        <pc:sldMkLst>
          <pc:docMk/>
          <pc:sldMk cId="2188230053" sldId="290"/>
        </pc:sldMkLst>
        <pc:spChg chg="mod">
          <ac:chgData name="Donald Flemming" userId="f777d3fee006f646" providerId="LiveId" clId="{B0ADF336-ED8F-4834-B7DF-9A62600AD23F}" dt="2019-08-11T22:35:26.884" v="6" actId="27636"/>
          <ac:spMkLst>
            <pc:docMk/>
            <pc:sldMk cId="2188230053" sldId="290"/>
            <ac:spMk id="3" creationId="{6C6B0697-C053-4791-A3A7-446322BB990F}"/>
          </ac:spMkLst>
        </pc:spChg>
      </pc:sldChg>
      <pc:sldChg chg="modSp del">
        <pc:chgData name="Donald Flemming" userId="f777d3fee006f646" providerId="LiveId" clId="{B0ADF336-ED8F-4834-B7DF-9A62600AD23F}" dt="2019-08-11T22:36:42.745" v="16" actId="2696"/>
        <pc:sldMkLst>
          <pc:docMk/>
          <pc:sldMk cId="3216119123" sldId="291"/>
        </pc:sldMkLst>
        <pc:picChg chg="mod">
          <ac:chgData name="Donald Flemming" userId="f777d3fee006f646" providerId="LiveId" clId="{B0ADF336-ED8F-4834-B7DF-9A62600AD23F}" dt="2019-08-11T22:36:39.486" v="15" actId="14100"/>
          <ac:picMkLst>
            <pc:docMk/>
            <pc:sldMk cId="3216119123" sldId="291"/>
            <ac:picMk id="7" creationId="{65B1C7E2-39CE-4363-933E-4C1C9577A7E7}"/>
          </ac:picMkLst>
        </pc:picChg>
      </pc:sldChg>
      <pc:sldChg chg="modSp">
        <pc:chgData name="Donald Flemming" userId="f777d3fee006f646" providerId="LiveId" clId="{B0ADF336-ED8F-4834-B7DF-9A62600AD23F}" dt="2019-08-11T22:37:11.411" v="20" actId="1076"/>
        <pc:sldMkLst>
          <pc:docMk/>
          <pc:sldMk cId="408170160" sldId="292"/>
        </pc:sldMkLst>
        <pc:spChg chg="mod">
          <ac:chgData name="Donald Flemming" userId="f777d3fee006f646" providerId="LiveId" clId="{B0ADF336-ED8F-4834-B7DF-9A62600AD23F}" dt="2019-08-11T22:37:11.411" v="20" actId="1076"/>
          <ac:spMkLst>
            <pc:docMk/>
            <pc:sldMk cId="408170160" sldId="292"/>
            <ac:spMk id="3" creationId="{ED11A4A7-337B-47F5-89ED-B737DC2552F2}"/>
          </ac:spMkLst>
        </pc:spChg>
        <pc:spChg chg="mod">
          <ac:chgData name="Donald Flemming" userId="f777d3fee006f646" providerId="LiveId" clId="{B0ADF336-ED8F-4834-B7DF-9A62600AD23F}" dt="2019-08-11T22:35:26.884" v="7" actId="27636"/>
          <ac:spMkLst>
            <pc:docMk/>
            <pc:sldMk cId="408170160" sldId="292"/>
            <ac:spMk id="4" creationId="{450D0ADC-4A83-444E-8997-008FC28790C8}"/>
          </ac:spMkLst>
        </pc:spChg>
        <pc:spChg chg="mod">
          <ac:chgData name="Donald Flemming" userId="f777d3fee006f646" providerId="LiveId" clId="{B0ADF336-ED8F-4834-B7DF-9A62600AD23F}" dt="2019-08-11T22:37:07.374" v="19" actId="1076"/>
          <ac:spMkLst>
            <pc:docMk/>
            <pc:sldMk cId="408170160" sldId="292"/>
            <ac:spMk id="5" creationId="{6E5C7236-1DF4-43A5-9EF0-507DF10163A5}"/>
          </ac:spMkLst>
        </pc:spChg>
      </pc:sldChg>
      <pc:sldChg chg="modSp">
        <pc:chgData name="Donald Flemming" userId="f777d3fee006f646" providerId="LiveId" clId="{B0ADF336-ED8F-4834-B7DF-9A62600AD23F}" dt="2019-08-11T22:35:26.853" v="2" actId="27636"/>
        <pc:sldMkLst>
          <pc:docMk/>
          <pc:sldMk cId="2158125745" sldId="294"/>
        </pc:sldMkLst>
        <pc:spChg chg="mod">
          <ac:chgData name="Donald Flemming" userId="f777d3fee006f646" providerId="LiveId" clId="{B0ADF336-ED8F-4834-B7DF-9A62600AD23F}" dt="2019-08-11T22:35:26.853" v="2" actId="27636"/>
          <ac:spMkLst>
            <pc:docMk/>
            <pc:sldMk cId="2158125745" sldId="294"/>
            <ac:spMk id="9" creationId="{C8DE93EB-02F0-4FC7-8E55-A1CF28AE77A6}"/>
          </ac:spMkLst>
        </pc:spChg>
      </pc:sldChg>
      <pc:sldChg chg="modSp">
        <pc:chgData name="Donald Flemming" userId="f777d3fee006f646" providerId="LiveId" clId="{B0ADF336-ED8F-4834-B7DF-9A62600AD23F}" dt="2019-08-11T22:35:26.894" v="9" actId="27636"/>
        <pc:sldMkLst>
          <pc:docMk/>
          <pc:sldMk cId="3531296577" sldId="295"/>
        </pc:sldMkLst>
        <pc:spChg chg="mod">
          <ac:chgData name="Donald Flemming" userId="f777d3fee006f646" providerId="LiveId" clId="{B0ADF336-ED8F-4834-B7DF-9A62600AD23F}" dt="2019-08-11T22:35:26.894" v="9" actId="27636"/>
          <ac:spMkLst>
            <pc:docMk/>
            <pc:sldMk cId="3531296577" sldId="295"/>
            <ac:spMk id="3" creationId="{505CCC09-014A-4FE8-8A4E-06E46ED6D65E}"/>
          </ac:spMkLst>
        </pc:spChg>
        <pc:spChg chg="mod">
          <ac:chgData name="Donald Flemming" userId="f777d3fee006f646" providerId="LiveId" clId="{B0ADF336-ED8F-4834-B7DF-9A62600AD23F}" dt="2019-08-11T22:35:26.884" v="8" actId="27636"/>
          <ac:spMkLst>
            <pc:docMk/>
            <pc:sldMk cId="3531296577" sldId="295"/>
            <ac:spMk id="4" creationId="{59BE9E4C-9370-4081-9FB3-2C000ED386B7}"/>
          </ac:spMkLst>
        </pc:spChg>
      </pc:sldChg>
      <pc:sldChg chg="modSp">
        <pc:chgData name="Donald Flemming" userId="f777d3fee006f646" providerId="LiveId" clId="{B0ADF336-ED8F-4834-B7DF-9A62600AD23F}" dt="2019-08-11T22:36:25.755" v="13" actId="27636"/>
        <pc:sldMkLst>
          <pc:docMk/>
          <pc:sldMk cId="1614869257" sldId="298"/>
        </pc:sldMkLst>
        <pc:spChg chg="mod">
          <ac:chgData name="Donald Flemming" userId="f777d3fee006f646" providerId="LiveId" clId="{B0ADF336-ED8F-4834-B7DF-9A62600AD23F}" dt="2019-08-11T22:36:25.755" v="13" actId="27636"/>
          <ac:spMkLst>
            <pc:docMk/>
            <pc:sldMk cId="1614869257" sldId="298"/>
            <ac:spMk id="3" creationId="{679BDF1B-026D-49A6-84C8-A7A52C8EFE99}"/>
          </ac:spMkLst>
        </pc:spChg>
      </pc:sldChg>
      <pc:sldChg chg="modSp">
        <pc:chgData name="Donald Flemming" userId="f777d3fee006f646" providerId="LiveId" clId="{B0ADF336-ED8F-4834-B7DF-9A62600AD23F}" dt="2019-08-11T22:36:15.844" v="12" actId="27636"/>
        <pc:sldMkLst>
          <pc:docMk/>
          <pc:sldMk cId="972231564" sldId="302"/>
        </pc:sldMkLst>
        <pc:spChg chg="mod">
          <ac:chgData name="Donald Flemming" userId="f777d3fee006f646" providerId="LiveId" clId="{B0ADF336-ED8F-4834-B7DF-9A62600AD23F}" dt="2019-08-11T22:36:15.844" v="12" actId="27636"/>
          <ac:spMkLst>
            <pc:docMk/>
            <pc:sldMk cId="972231564" sldId="302"/>
            <ac:spMk id="3" creationId="{B53BD69F-3B05-4D41-8AEC-489844DF8ED7}"/>
          </ac:spMkLst>
        </pc:spChg>
      </pc:sldChg>
      <pc:sldMasterChg chg="modSldLayout">
        <pc:chgData name="Donald Flemming" userId="f777d3fee006f646" providerId="LiveId" clId="{B0ADF336-ED8F-4834-B7DF-9A62600AD23F}" dt="2019-08-11T22:39:14.211" v="23" actId="478"/>
        <pc:sldMasterMkLst>
          <pc:docMk/>
          <pc:sldMasterMk cId="1322772257" sldId="2147483665"/>
        </pc:sldMasterMkLst>
        <pc:sldLayoutChg chg="addSp delSp">
          <pc:chgData name="Donald Flemming" userId="f777d3fee006f646" providerId="LiveId" clId="{B0ADF336-ED8F-4834-B7DF-9A62600AD23F}" dt="2019-08-11T22:39:14.211" v="23" actId="478"/>
          <pc:sldLayoutMkLst>
            <pc:docMk/>
            <pc:sldMasterMk cId="1322772257" sldId="2147483665"/>
            <pc:sldLayoutMk cId="3102102951" sldId="2147483666"/>
          </pc:sldLayoutMkLst>
          <pc:picChg chg="add del">
            <ac:chgData name="Donald Flemming" userId="f777d3fee006f646" providerId="LiveId" clId="{B0ADF336-ED8F-4834-B7DF-9A62600AD23F}" dt="2019-08-11T22:39:14.211" v="23" actId="478"/>
            <ac:picMkLst>
              <pc:docMk/>
              <pc:sldMasterMk cId="1322772257" sldId="2147483665"/>
              <pc:sldLayoutMk cId="3102102951" sldId="2147483666"/>
              <ac:picMk id="4" creationId="{D5854C9D-D352-4894-9C00-5EFE6C4AD5A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EDA46-D711-4F51-86D9-5A25F218ED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78ACEA-EEAA-4417-A935-E52AA6D782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BB5D6D-CDB1-4200-8B8F-56AFD5564448}" type="datetimeFigureOut">
              <a:rPr lang="en-US" smtClean="0"/>
              <a:t>8/11/2019</a:t>
            </a:fld>
            <a:endParaRPr lang="en-US"/>
          </a:p>
        </p:txBody>
      </p:sp>
      <p:sp>
        <p:nvSpPr>
          <p:cNvPr id="4" name="Footer Placeholder 3">
            <a:extLst>
              <a:ext uri="{FF2B5EF4-FFF2-40B4-BE49-F238E27FC236}">
                <a16:creationId xmlns:a16="http://schemas.microsoft.com/office/drawing/2014/main" id="{8E15DC07-7071-4598-A4F5-E73D3BA7CE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3EBAA2-C67F-46E2-B6A1-40A2E1100B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8FBD01-249A-4D6F-A478-2B49ACCD3A9C}" type="slidenum">
              <a:rPr lang="en-US" smtClean="0"/>
              <a:t>‹#›</a:t>
            </a:fld>
            <a:endParaRPr lang="en-US"/>
          </a:p>
        </p:txBody>
      </p:sp>
    </p:spTree>
    <p:extLst>
      <p:ext uri="{BB962C8B-B14F-4D97-AF65-F5344CB8AC3E}">
        <p14:creationId xmlns:p14="http://schemas.microsoft.com/office/powerpoint/2010/main" val="1411010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FF108-ADED-4D10-BAC6-D1D033597E8A}"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6D63D-31AC-45CF-BA47-7361651ED860}" type="slidenum">
              <a:rPr lang="en-US" smtClean="0"/>
              <a:t>‹#›</a:t>
            </a:fld>
            <a:endParaRPr lang="en-US"/>
          </a:p>
        </p:txBody>
      </p:sp>
    </p:spTree>
    <p:extLst>
      <p:ext uri="{BB962C8B-B14F-4D97-AF65-F5344CB8AC3E}">
        <p14:creationId xmlns:p14="http://schemas.microsoft.com/office/powerpoint/2010/main" val="240058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6D63D-31AC-45CF-BA47-7361651ED860}" type="slidenum">
              <a:rPr lang="en-US" smtClean="0"/>
              <a:t>8</a:t>
            </a:fld>
            <a:endParaRPr lang="en-US"/>
          </a:p>
        </p:txBody>
      </p:sp>
    </p:spTree>
    <p:extLst>
      <p:ext uri="{BB962C8B-B14F-4D97-AF65-F5344CB8AC3E}">
        <p14:creationId xmlns:p14="http://schemas.microsoft.com/office/powerpoint/2010/main" val="321766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0210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546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710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online image</a:t>
            </a:r>
          </a:p>
        </p:txBody>
      </p:sp>
    </p:spTree>
    <p:extLst>
      <p:ext uri="{BB962C8B-B14F-4D97-AF65-F5344CB8AC3E}">
        <p14:creationId xmlns:p14="http://schemas.microsoft.com/office/powerpoint/2010/main" val="422771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R Logo Cente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4557" y="2749515"/>
            <a:ext cx="5562886" cy="1358970"/>
          </a:xfrm>
          <a:prstGeom prst="rect">
            <a:avLst/>
          </a:prstGeom>
        </p:spPr>
      </p:pic>
    </p:spTree>
    <p:extLst>
      <p:ext uri="{BB962C8B-B14F-4D97-AF65-F5344CB8AC3E}">
        <p14:creationId xmlns:p14="http://schemas.microsoft.com/office/powerpoint/2010/main" val="93090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resen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99184"/>
            <a:ext cx="10515600" cy="962899"/>
          </a:xfrm>
        </p:spPr>
        <p:txBody>
          <a:bodyPr>
            <a:noAutofit/>
          </a:bodyPr>
          <a:lstStyle>
            <a:lvl1pPr algn="ctr">
              <a:defRPr sz="6600">
                <a:solidFill>
                  <a:srgbClr val="E5B376"/>
                </a:solidFill>
              </a:defRPr>
            </a:lvl1pPr>
          </a:lstStyle>
          <a:p>
            <a:r>
              <a:rPr lang="en-US"/>
              <a:t>Title</a:t>
            </a:r>
          </a:p>
        </p:txBody>
      </p:sp>
      <p:sp>
        <p:nvSpPr>
          <p:cNvPr id="7" name="Subtitle 2"/>
          <p:cNvSpPr>
            <a:spLocks noGrp="1"/>
          </p:cNvSpPr>
          <p:nvPr>
            <p:ph type="subTitle" idx="1" hasCustomPrompt="1"/>
          </p:nvPr>
        </p:nvSpPr>
        <p:spPr>
          <a:xfrm>
            <a:off x="1524000" y="3943400"/>
            <a:ext cx="9144000" cy="49046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Title, Department</a:t>
            </a:r>
          </a:p>
        </p:txBody>
      </p:sp>
    </p:spTree>
    <p:extLst>
      <p:ext uri="{BB962C8B-B14F-4D97-AF65-F5344CB8AC3E}">
        <p14:creationId xmlns:p14="http://schemas.microsoft.com/office/powerpoint/2010/main" val="19200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nections Contact Inf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4557" y="332881"/>
            <a:ext cx="5562886" cy="1358970"/>
          </a:xfrm>
          <a:prstGeom prst="rect">
            <a:avLst/>
          </a:prstGeom>
        </p:spPr>
      </p:pic>
      <p:sp>
        <p:nvSpPr>
          <p:cNvPr id="5" name="Subtitle 2"/>
          <p:cNvSpPr txBox="1">
            <a:spLocks/>
          </p:cNvSpPr>
          <p:nvPr userDrawn="1"/>
        </p:nvSpPr>
        <p:spPr>
          <a:xfrm>
            <a:off x="264368" y="4743987"/>
            <a:ext cx="11663264" cy="611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000" kern="1200" baseline="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mn-lt"/>
              </a:rPr>
              <a:t>information@theABR.org</a:t>
            </a:r>
          </a:p>
        </p:txBody>
      </p:sp>
      <p:sp>
        <p:nvSpPr>
          <p:cNvPr id="6" name="Subtitle 2"/>
          <p:cNvSpPr txBox="1">
            <a:spLocks/>
          </p:cNvSpPr>
          <p:nvPr userDrawn="1"/>
        </p:nvSpPr>
        <p:spPr>
          <a:xfrm>
            <a:off x="264368" y="5355771"/>
            <a:ext cx="11663264" cy="5110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000" kern="1200" baseline="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mn-lt"/>
              </a:rPr>
              <a:t>or</a:t>
            </a:r>
          </a:p>
        </p:txBody>
      </p:sp>
      <p:sp>
        <p:nvSpPr>
          <p:cNvPr id="8" name="Subtitle 2"/>
          <p:cNvSpPr txBox="1">
            <a:spLocks/>
          </p:cNvSpPr>
          <p:nvPr userDrawn="1"/>
        </p:nvSpPr>
        <p:spPr>
          <a:xfrm>
            <a:off x="264368" y="5952931"/>
            <a:ext cx="11663264" cy="6770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000" kern="1200" baseline="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mn-lt"/>
              </a:rPr>
              <a:t>(520) 519-2152</a:t>
            </a:r>
          </a:p>
        </p:txBody>
      </p:sp>
      <p:sp>
        <p:nvSpPr>
          <p:cNvPr id="9" name="Subtitle 2"/>
          <p:cNvSpPr txBox="1">
            <a:spLocks/>
          </p:cNvSpPr>
          <p:nvPr userDrawn="1"/>
        </p:nvSpPr>
        <p:spPr>
          <a:xfrm>
            <a:off x="264368" y="3980899"/>
            <a:ext cx="11663264" cy="611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000" kern="1200" baseline="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mn-lt"/>
              </a:rPr>
              <a:t>Please</a:t>
            </a:r>
            <a:r>
              <a:rPr lang="en-US" baseline="0">
                <a:latin typeface="+mn-lt"/>
              </a:rPr>
              <a:t> contact ABR Customer Service at:</a:t>
            </a:r>
            <a:endParaRPr lang="en-US">
              <a:latin typeface="+mn-lt"/>
            </a:endParaRPr>
          </a:p>
        </p:txBody>
      </p:sp>
      <p:sp>
        <p:nvSpPr>
          <p:cNvPr id="10" name="Subtitle 2"/>
          <p:cNvSpPr txBox="1">
            <a:spLocks/>
          </p:cNvSpPr>
          <p:nvPr userDrawn="1"/>
        </p:nvSpPr>
        <p:spPr>
          <a:xfrm>
            <a:off x="264368" y="2407126"/>
            <a:ext cx="11663264" cy="843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000" kern="1200" baseline="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a:solidFill>
                  <a:srgbClr val="E5B376"/>
                </a:solidFill>
                <a:latin typeface="Palatino Linotype" panose="02040502050505030304" pitchFamily="18" charset="0"/>
              </a:rPr>
              <a:t>THANK YOU!</a:t>
            </a:r>
          </a:p>
        </p:txBody>
      </p:sp>
    </p:spTree>
    <p:extLst>
      <p:ext uri="{BB962C8B-B14F-4D97-AF65-F5344CB8AC3E}">
        <p14:creationId xmlns:p14="http://schemas.microsoft.com/office/powerpoint/2010/main" val="17617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44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212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40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344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8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868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956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2772257"/>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60" r:id="rId13"/>
    <p:sldLayoutId id="2147483650" r:id="rId14"/>
    <p:sldLayoutId id="2147483663" r:id="rId15"/>
  </p:sldLayoutIdLst>
  <p:txStyles>
    <p:titleStyle>
      <a:lvl1pPr algn="ctr" rtl="0" eaLnBrk="1" fontAlgn="base" hangingPunct="1">
        <a:spcBef>
          <a:spcPct val="0"/>
        </a:spcBef>
        <a:spcAft>
          <a:spcPct val="0"/>
        </a:spcAft>
        <a:defRPr sz="4400">
          <a:solidFill>
            <a:schemeClr val="tx2"/>
          </a:solidFill>
          <a:latin typeface="Arial"/>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44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44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Arial"/>
          <a:ea typeface="+mn-ea"/>
          <a:cs typeface="ＭＳ Ｐゴシック" charset="0"/>
        </a:defRPr>
      </a:lvl1pPr>
      <a:lvl2pPr marL="742950" indent="-285750" algn="l" rtl="0" eaLnBrk="1" fontAlgn="base" hangingPunct="1">
        <a:spcBef>
          <a:spcPct val="20000"/>
        </a:spcBef>
        <a:spcAft>
          <a:spcPct val="0"/>
        </a:spcAft>
        <a:buSzPct val="100000"/>
        <a:buChar char="–"/>
        <a:defRPr sz="2800">
          <a:solidFill>
            <a:schemeClr val="tx1"/>
          </a:solidFill>
          <a:latin typeface="Arial"/>
          <a:ea typeface="+mn-ea"/>
        </a:defRPr>
      </a:lvl2pPr>
      <a:lvl3pPr marL="1143000" indent="-228600" algn="l" rtl="0" eaLnBrk="1" fontAlgn="base" hangingPunct="1">
        <a:spcBef>
          <a:spcPct val="20000"/>
        </a:spcBef>
        <a:spcAft>
          <a:spcPct val="0"/>
        </a:spcAft>
        <a:buSzPct val="100000"/>
        <a:buChar char="•"/>
        <a:defRPr sz="2400">
          <a:solidFill>
            <a:schemeClr val="tx1"/>
          </a:solidFill>
          <a:latin typeface="Arial"/>
          <a:ea typeface="+mn-ea"/>
        </a:defRPr>
      </a:lvl3pPr>
      <a:lvl4pPr marL="1600200" indent="-228600" algn="l" rtl="0" eaLnBrk="1" fontAlgn="base" hangingPunct="1">
        <a:spcBef>
          <a:spcPct val="20000"/>
        </a:spcBef>
        <a:spcAft>
          <a:spcPct val="0"/>
        </a:spcAft>
        <a:buSzPct val="100000"/>
        <a:buChar char="–"/>
        <a:defRPr sz="2000">
          <a:solidFill>
            <a:schemeClr val="tx1"/>
          </a:solidFill>
          <a:latin typeface="Arial"/>
          <a:ea typeface="+mn-ea"/>
        </a:defRPr>
      </a:lvl4pPr>
      <a:lvl5pPr marL="2057400" indent="-228600" algn="l" rtl="0" eaLnBrk="1" fontAlgn="base" hangingPunct="1">
        <a:spcBef>
          <a:spcPct val="20000"/>
        </a:spcBef>
        <a:spcAft>
          <a:spcPct val="0"/>
        </a:spcAft>
        <a:buSzPct val="100000"/>
        <a:buChar char="•"/>
        <a:defRPr sz="2000">
          <a:solidFill>
            <a:schemeClr val="tx1"/>
          </a:solidFill>
          <a:latin typeface="Arial"/>
          <a:ea typeface="+mn-ea"/>
        </a:defRPr>
      </a:lvl5pPr>
      <a:lvl6pPr marL="2514600" indent="-228600" algn="l" rtl="0" eaLnBrk="1" fontAlgn="base" hangingPunct="1">
        <a:spcBef>
          <a:spcPct val="20000"/>
        </a:spcBef>
        <a:spcAft>
          <a:spcPct val="0"/>
        </a:spcAft>
        <a:buSzPct val="100000"/>
        <a:buChar char="•"/>
        <a:defRPr sz="2000">
          <a:solidFill>
            <a:schemeClr val="tx1"/>
          </a:solidFill>
          <a:latin typeface="+mn-lt"/>
          <a:ea typeface="+mn-ea"/>
        </a:defRPr>
      </a:lvl6pPr>
      <a:lvl7pPr marL="2971800" indent="-228600" algn="l" rtl="0" eaLnBrk="1" fontAlgn="base" hangingPunct="1">
        <a:spcBef>
          <a:spcPct val="20000"/>
        </a:spcBef>
        <a:spcAft>
          <a:spcPct val="0"/>
        </a:spcAft>
        <a:buSzPct val="100000"/>
        <a:buChar char="•"/>
        <a:defRPr sz="2000">
          <a:solidFill>
            <a:schemeClr val="tx1"/>
          </a:solidFill>
          <a:latin typeface="+mn-lt"/>
          <a:ea typeface="+mn-ea"/>
        </a:defRPr>
      </a:lvl7pPr>
      <a:lvl8pPr marL="3429000" indent="-228600" algn="l" rtl="0" eaLnBrk="1" fontAlgn="base" hangingPunct="1">
        <a:spcBef>
          <a:spcPct val="20000"/>
        </a:spcBef>
        <a:spcAft>
          <a:spcPct val="0"/>
        </a:spcAft>
        <a:buSzPct val="100000"/>
        <a:buChar char="•"/>
        <a:defRPr sz="2000">
          <a:solidFill>
            <a:schemeClr val="tx1"/>
          </a:solidFill>
          <a:latin typeface="+mn-lt"/>
          <a:ea typeface="+mn-ea"/>
        </a:defRPr>
      </a:lvl8pPr>
      <a:lvl9pPr marL="3886200" indent="-228600" algn="l" rtl="0" eaLnBrk="1" fontAlgn="base" hangingPunct="1">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post-gazette.com/news/crime-courts/2018/12/13/UPMC-Pittsburgh-radiologist-Marios-Papachristou-Omar-Almusa-federal-prison-sentence-illegal-prescriptions/stories/201812130136" TargetMode="External"/><Relationship Id="rId4" Type="http://schemas.openxmlformats.org/officeDocument/2006/relationships/hyperlink" Target="https://archive.triblive.com/local/pittsburgh-allegheny/2-upmc-doctors-from-allegheny-county-arrested-charged-with-conspir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68814"/>
            <a:ext cx="9144000" cy="1023241"/>
          </a:xfrm>
        </p:spPr>
        <p:txBody>
          <a:bodyPr>
            <a:normAutofit fontScale="90000"/>
          </a:bodyPr>
          <a:lstStyle/>
          <a:p>
            <a:pPr algn="l"/>
            <a:r>
              <a:rPr lang="en-US" dirty="0"/>
              <a:t>Professionalism: Lessons from Social Media</a:t>
            </a:r>
          </a:p>
        </p:txBody>
      </p:sp>
      <p:sp>
        <p:nvSpPr>
          <p:cNvPr id="3" name="Subtitle 2"/>
          <p:cNvSpPr>
            <a:spLocks noGrp="1"/>
          </p:cNvSpPr>
          <p:nvPr>
            <p:ph type="subTitle" idx="1"/>
          </p:nvPr>
        </p:nvSpPr>
        <p:spPr>
          <a:xfrm>
            <a:off x="3395869" y="4312109"/>
            <a:ext cx="6328702" cy="1772532"/>
          </a:xfrm>
        </p:spPr>
        <p:txBody>
          <a:bodyPr>
            <a:normAutofit/>
          </a:bodyPr>
          <a:lstStyle/>
          <a:p>
            <a:pPr algn="l"/>
            <a:r>
              <a:rPr lang="en-US" sz="2800" dirty="0"/>
              <a:t>Donald J. Flemming, M.D., FACR Department of Radiology</a:t>
            </a:r>
            <a:br>
              <a:rPr lang="en-US" sz="2800" dirty="0"/>
            </a:br>
            <a:r>
              <a:rPr lang="en-US" sz="2800" dirty="0"/>
              <a:t>Penn State Hershey Medical Center</a:t>
            </a:r>
          </a:p>
        </p:txBody>
      </p:sp>
    </p:spTree>
    <p:extLst>
      <p:ext uri="{BB962C8B-B14F-4D97-AF65-F5344CB8AC3E}">
        <p14:creationId xmlns:p14="http://schemas.microsoft.com/office/powerpoint/2010/main" val="285961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06264249-D66A-1E46-A56D-4B3DE759A4C0}"/>
              </a:ext>
            </a:extLst>
          </p:cNvPr>
          <p:cNvPicPr>
            <a:picLocks noGrp="1" noChangeAspect="1"/>
          </p:cNvPicPr>
          <p:nvPr>
            <p:ph idx="1"/>
          </p:nvPr>
        </p:nvPicPr>
        <p:blipFill>
          <a:blip r:embed="rId2"/>
          <a:stretch>
            <a:fillRect/>
          </a:stretch>
        </p:blipFill>
        <p:spPr>
          <a:xfrm>
            <a:off x="98854" y="319212"/>
            <a:ext cx="6153664" cy="5715993"/>
          </a:xfrm>
        </p:spPr>
      </p:pic>
      <p:pic>
        <p:nvPicPr>
          <p:cNvPr id="8" name="Picture 7" descr="A screenshot of a cell phone&#10;&#10;Description automatically generated">
            <a:extLst>
              <a:ext uri="{FF2B5EF4-FFF2-40B4-BE49-F238E27FC236}">
                <a16:creationId xmlns:a16="http://schemas.microsoft.com/office/drawing/2014/main" id="{D024BD53-A08E-424F-8650-BD31021295E9}"/>
              </a:ext>
            </a:extLst>
          </p:cNvPr>
          <p:cNvPicPr>
            <a:picLocks noChangeAspect="1"/>
          </p:cNvPicPr>
          <p:nvPr/>
        </p:nvPicPr>
        <p:blipFill>
          <a:blip r:embed="rId3"/>
          <a:stretch>
            <a:fillRect/>
          </a:stretch>
        </p:blipFill>
        <p:spPr>
          <a:xfrm>
            <a:off x="6252518" y="1918573"/>
            <a:ext cx="5729416" cy="4116632"/>
          </a:xfrm>
          <a:prstGeom prst="rect">
            <a:avLst/>
          </a:prstGeom>
        </p:spPr>
      </p:pic>
      <p:sp>
        <p:nvSpPr>
          <p:cNvPr id="2" name="TextBox 1">
            <a:extLst>
              <a:ext uri="{FF2B5EF4-FFF2-40B4-BE49-F238E27FC236}">
                <a16:creationId xmlns:a16="http://schemas.microsoft.com/office/drawing/2014/main" id="{57171B17-512C-472F-B5F8-D8987ED62EA9}"/>
              </a:ext>
            </a:extLst>
          </p:cNvPr>
          <p:cNvSpPr txBox="1"/>
          <p:nvPr/>
        </p:nvSpPr>
        <p:spPr>
          <a:xfrm>
            <a:off x="6588827" y="718783"/>
            <a:ext cx="4108202" cy="800219"/>
          </a:xfrm>
          <a:prstGeom prst="rect">
            <a:avLst/>
          </a:prstGeom>
          <a:noFill/>
        </p:spPr>
        <p:txBody>
          <a:bodyPr wrap="square" rtlCol="0">
            <a:spAutoFit/>
          </a:bodyPr>
          <a:lstStyle/>
          <a:p>
            <a:r>
              <a:rPr lang="en-US" sz="1000" dirty="0"/>
              <a:t>https://timesofsandiego.com/business/2018/06/18/radiologist-who-paid-kickbacks-for-patient-referrals-sentenced-to-prison</a:t>
            </a:r>
            <a:r>
              <a:rPr lang="en-US" dirty="0"/>
              <a:t>/</a:t>
            </a:r>
          </a:p>
          <a:p>
            <a:endParaRPr lang="en-US" dirty="0"/>
          </a:p>
        </p:txBody>
      </p:sp>
      <p:sp>
        <p:nvSpPr>
          <p:cNvPr id="3" name="TextBox 2">
            <a:extLst>
              <a:ext uri="{FF2B5EF4-FFF2-40B4-BE49-F238E27FC236}">
                <a16:creationId xmlns:a16="http://schemas.microsoft.com/office/drawing/2014/main" id="{F57554EF-B8E1-4847-888B-96DED8D0346D}"/>
              </a:ext>
            </a:extLst>
          </p:cNvPr>
          <p:cNvSpPr txBox="1"/>
          <p:nvPr/>
        </p:nvSpPr>
        <p:spPr>
          <a:xfrm>
            <a:off x="8883134" y="6035205"/>
            <a:ext cx="3098800" cy="646331"/>
          </a:xfrm>
          <a:prstGeom prst="rect">
            <a:avLst/>
          </a:prstGeom>
          <a:noFill/>
        </p:spPr>
        <p:txBody>
          <a:bodyPr wrap="square" rtlCol="0">
            <a:spAutoFit/>
          </a:bodyPr>
          <a:lstStyle/>
          <a:p>
            <a:r>
              <a:rPr lang="en-US" dirty="0"/>
              <a:t>http://4patientsafety.org/mdb/showdr.php?mainID=804</a:t>
            </a:r>
          </a:p>
        </p:txBody>
      </p:sp>
    </p:spTree>
    <p:extLst>
      <p:ext uri="{BB962C8B-B14F-4D97-AF65-F5344CB8AC3E}">
        <p14:creationId xmlns:p14="http://schemas.microsoft.com/office/powerpoint/2010/main" val="321823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F91E-036F-4AB9-BF8C-8F9653E7D6FF}"/>
              </a:ext>
            </a:extLst>
          </p:cNvPr>
          <p:cNvSpPr>
            <a:spLocks noGrp="1"/>
          </p:cNvSpPr>
          <p:nvPr>
            <p:ph type="title"/>
          </p:nvPr>
        </p:nvSpPr>
        <p:spPr>
          <a:xfrm>
            <a:off x="1803250" y="2103437"/>
            <a:ext cx="8585499" cy="1325563"/>
          </a:xfrm>
        </p:spPr>
        <p:txBody>
          <a:bodyPr>
            <a:normAutofit/>
          </a:bodyPr>
          <a:lstStyle/>
          <a:p>
            <a:r>
              <a:rPr lang="en-US" sz="7200" dirty="0"/>
              <a:t>ACR Radiology 3.0?</a:t>
            </a:r>
          </a:p>
        </p:txBody>
      </p:sp>
    </p:spTree>
    <p:extLst>
      <p:ext uri="{BB962C8B-B14F-4D97-AF65-F5344CB8AC3E}">
        <p14:creationId xmlns:p14="http://schemas.microsoft.com/office/powerpoint/2010/main" val="9998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53B02B-3178-4511-912B-559BED891646}"/>
              </a:ext>
            </a:extLst>
          </p:cNvPr>
          <p:cNvSpPr>
            <a:spLocks noGrp="1"/>
          </p:cNvSpPr>
          <p:nvPr>
            <p:ph type="title"/>
          </p:nvPr>
        </p:nvSpPr>
        <p:spPr>
          <a:xfrm>
            <a:off x="914400" y="440635"/>
            <a:ext cx="10363200" cy="1143000"/>
          </a:xfrm>
        </p:spPr>
        <p:txBody>
          <a:bodyPr/>
          <a:lstStyle/>
          <a:p>
            <a:r>
              <a:rPr lang="en-US" dirty="0"/>
              <a:t>Digital World - Opportunity</a:t>
            </a:r>
          </a:p>
        </p:txBody>
      </p:sp>
      <p:sp>
        <p:nvSpPr>
          <p:cNvPr id="9" name="Content Placeholder 8">
            <a:extLst>
              <a:ext uri="{FF2B5EF4-FFF2-40B4-BE49-F238E27FC236}">
                <a16:creationId xmlns:a16="http://schemas.microsoft.com/office/drawing/2014/main" id="{C8DE93EB-02F0-4FC7-8E55-A1CF28AE77A6}"/>
              </a:ext>
            </a:extLst>
          </p:cNvPr>
          <p:cNvSpPr>
            <a:spLocks noGrp="1"/>
          </p:cNvSpPr>
          <p:nvPr>
            <p:ph idx="1"/>
          </p:nvPr>
        </p:nvSpPr>
        <p:spPr>
          <a:xfrm>
            <a:off x="838200" y="1825625"/>
            <a:ext cx="3472543" cy="4183289"/>
          </a:xfrm>
        </p:spPr>
        <p:txBody>
          <a:bodyPr/>
          <a:lstStyle/>
          <a:p>
            <a:r>
              <a:rPr lang="en-US" dirty="0"/>
              <a:t>PACS/EMR</a:t>
            </a:r>
          </a:p>
          <a:p>
            <a:r>
              <a:rPr lang="en-US" dirty="0"/>
              <a:t>Voice recognition</a:t>
            </a:r>
          </a:p>
          <a:p>
            <a:r>
              <a:rPr lang="en-US" dirty="0"/>
              <a:t>3D Imaging</a:t>
            </a:r>
          </a:p>
          <a:p>
            <a:r>
              <a:rPr lang="en-US" dirty="0"/>
              <a:t>Digital Library</a:t>
            </a:r>
          </a:p>
          <a:p>
            <a:r>
              <a:rPr lang="en-US" dirty="0"/>
              <a:t>Online assessment </a:t>
            </a:r>
          </a:p>
          <a:p>
            <a:r>
              <a:rPr lang="en-US" dirty="0"/>
              <a:t>Telemedicine</a:t>
            </a:r>
          </a:p>
        </p:txBody>
      </p:sp>
      <p:sp>
        <p:nvSpPr>
          <p:cNvPr id="10" name="Content Placeholder 8">
            <a:extLst>
              <a:ext uri="{FF2B5EF4-FFF2-40B4-BE49-F238E27FC236}">
                <a16:creationId xmlns:a16="http://schemas.microsoft.com/office/drawing/2014/main" id="{01E0F53A-6687-4309-84BA-4F112F374E81}"/>
              </a:ext>
            </a:extLst>
          </p:cNvPr>
          <p:cNvSpPr txBox="1">
            <a:spLocks/>
          </p:cNvSpPr>
          <p:nvPr/>
        </p:nvSpPr>
        <p:spPr>
          <a:xfrm>
            <a:off x="5480957" y="1806121"/>
            <a:ext cx="3472543" cy="4183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Online CME</a:t>
            </a:r>
          </a:p>
          <a:p>
            <a:r>
              <a:rPr lang="en-US" dirty="0">
                <a:solidFill>
                  <a:schemeClr val="tx1"/>
                </a:solidFill>
                <a:latin typeface="Arial" panose="020B0604020202020204" pitchFamily="34" charset="0"/>
                <a:cs typeface="Arial" panose="020B0604020202020204" pitchFamily="34" charset="0"/>
              </a:rPr>
              <a:t>Webinar</a:t>
            </a:r>
          </a:p>
          <a:p>
            <a:r>
              <a:rPr lang="en-US" dirty="0">
                <a:solidFill>
                  <a:schemeClr val="tx1"/>
                </a:solidFill>
                <a:latin typeface="Arial" panose="020B0604020202020204" pitchFamily="34" charset="0"/>
                <a:cs typeface="Arial" panose="020B0604020202020204" pitchFamily="34" charset="0"/>
              </a:rPr>
              <a:t>Podcast</a:t>
            </a:r>
          </a:p>
          <a:p>
            <a:r>
              <a:rPr lang="en-US" dirty="0">
                <a:solidFill>
                  <a:schemeClr val="tx1"/>
                </a:solidFill>
                <a:latin typeface="Arial" panose="020B0604020202020204" pitchFamily="34" charset="0"/>
                <a:cs typeface="Arial" panose="020B0604020202020204" pitchFamily="34" charset="0"/>
              </a:rPr>
              <a:t>Blog/Vlog</a:t>
            </a:r>
          </a:p>
          <a:p>
            <a:r>
              <a:rPr lang="en-US" dirty="0">
                <a:solidFill>
                  <a:schemeClr val="tx1"/>
                </a:solidFill>
                <a:latin typeface="Arial" panose="020B0604020202020204" pitchFamily="34" charset="0"/>
                <a:cs typeface="Arial" panose="020B0604020202020204" pitchFamily="34" charset="0"/>
              </a:rPr>
              <a:t>Online community</a:t>
            </a:r>
          </a:p>
          <a:p>
            <a:r>
              <a:rPr lang="en-US" dirty="0">
                <a:solidFill>
                  <a:schemeClr val="tx1"/>
                </a:solidFill>
                <a:latin typeface="Arial" panose="020B0604020202020204" pitchFamily="34" charset="0"/>
                <a:cs typeface="Arial" panose="020B0604020202020204" pitchFamily="34" charset="0"/>
              </a:rPr>
              <a:t>Artificial intelligence</a:t>
            </a:r>
          </a:p>
        </p:txBody>
      </p:sp>
    </p:spTree>
    <p:extLst>
      <p:ext uri="{BB962C8B-B14F-4D97-AF65-F5344CB8AC3E}">
        <p14:creationId xmlns:p14="http://schemas.microsoft.com/office/powerpoint/2010/main" val="29670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53B02B-3178-4511-912B-559BED891646}"/>
              </a:ext>
            </a:extLst>
          </p:cNvPr>
          <p:cNvSpPr>
            <a:spLocks noGrp="1"/>
          </p:cNvSpPr>
          <p:nvPr>
            <p:ph type="title"/>
          </p:nvPr>
        </p:nvSpPr>
        <p:spPr>
          <a:xfrm>
            <a:off x="914400" y="440635"/>
            <a:ext cx="10363200" cy="1143000"/>
          </a:xfrm>
        </p:spPr>
        <p:txBody>
          <a:bodyPr/>
          <a:lstStyle/>
          <a:p>
            <a:r>
              <a:rPr lang="en-US" dirty="0"/>
              <a:t>Digital World - Risk</a:t>
            </a:r>
          </a:p>
        </p:txBody>
      </p:sp>
      <p:sp>
        <p:nvSpPr>
          <p:cNvPr id="9" name="Content Placeholder 8">
            <a:extLst>
              <a:ext uri="{FF2B5EF4-FFF2-40B4-BE49-F238E27FC236}">
                <a16:creationId xmlns:a16="http://schemas.microsoft.com/office/drawing/2014/main" id="{C8DE93EB-02F0-4FC7-8E55-A1CF28AE77A6}"/>
              </a:ext>
            </a:extLst>
          </p:cNvPr>
          <p:cNvSpPr>
            <a:spLocks noGrp="1"/>
          </p:cNvSpPr>
          <p:nvPr>
            <p:ph idx="1"/>
          </p:nvPr>
        </p:nvSpPr>
        <p:spPr>
          <a:xfrm>
            <a:off x="838200" y="1713865"/>
            <a:ext cx="5257800" cy="4183289"/>
          </a:xfrm>
        </p:spPr>
        <p:txBody>
          <a:bodyPr>
            <a:normAutofit fontScale="92500" lnSpcReduction="10000"/>
          </a:bodyPr>
          <a:lstStyle/>
          <a:p>
            <a:r>
              <a:rPr lang="en-US" dirty="0"/>
              <a:t>PACS/EMR</a:t>
            </a:r>
          </a:p>
          <a:p>
            <a:pPr lvl="1"/>
            <a:r>
              <a:rPr lang="en-US" dirty="0"/>
              <a:t>HIPPA</a:t>
            </a:r>
          </a:p>
          <a:p>
            <a:pPr lvl="1"/>
            <a:r>
              <a:rPr lang="en-US" dirty="0"/>
              <a:t>Cut and paste</a:t>
            </a:r>
          </a:p>
          <a:p>
            <a:pPr lvl="1"/>
            <a:r>
              <a:rPr lang="en-US" dirty="0"/>
              <a:t>Consult wars</a:t>
            </a:r>
          </a:p>
          <a:p>
            <a:r>
              <a:rPr lang="en-US" dirty="0"/>
              <a:t>Plagiarism</a:t>
            </a:r>
          </a:p>
          <a:p>
            <a:pPr lvl="1"/>
            <a:r>
              <a:rPr lang="en-US" dirty="0"/>
              <a:t>Plagiarism checker</a:t>
            </a:r>
          </a:p>
          <a:p>
            <a:r>
              <a:rPr lang="en-US" dirty="0"/>
              <a:t>Copyright infringement</a:t>
            </a:r>
          </a:p>
          <a:p>
            <a:r>
              <a:rPr lang="en-US" dirty="0"/>
              <a:t>Inappropriate internet searches</a:t>
            </a:r>
          </a:p>
        </p:txBody>
      </p:sp>
      <p:sp>
        <p:nvSpPr>
          <p:cNvPr id="10" name="Content Placeholder 8">
            <a:extLst>
              <a:ext uri="{FF2B5EF4-FFF2-40B4-BE49-F238E27FC236}">
                <a16:creationId xmlns:a16="http://schemas.microsoft.com/office/drawing/2014/main" id="{01E0F53A-6687-4309-84BA-4F112F374E81}"/>
              </a:ext>
            </a:extLst>
          </p:cNvPr>
          <p:cNvSpPr txBox="1">
            <a:spLocks/>
          </p:cNvSpPr>
          <p:nvPr/>
        </p:nvSpPr>
        <p:spPr>
          <a:xfrm>
            <a:off x="6267525" y="1713864"/>
            <a:ext cx="5608320" cy="4183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Stolen software/content</a:t>
            </a:r>
          </a:p>
          <a:p>
            <a:r>
              <a:rPr lang="en-US" dirty="0"/>
              <a:t>Streaming access hacks</a:t>
            </a:r>
          </a:p>
          <a:p>
            <a:r>
              <a:rPr lang="en-US" dirty="0"/>
              <a:t>Inappropriate use of social media</a:t>
            </a:r>
          </a:p>
          <a:p>
            <a:pPr lvl="1"/>
            <a:r>
              <a:rPr lang="en-US" dirty="0"/>
              <a:t>Licensure</a:t>
            </a:r>
          </a:p>
          <a:p>
            <a:pPr lvl="1"/>
            <a:r>
              <a:rPr lang="en-US" dirty="0"/>
              <a:t>Board certification</a:t>
            </a:r>
          </a:p>
          <a:p>
            <a:r>
              <a:rPr lang="en-US" dirty="0"/>
              <a:t>Health effects/well-being</a:t>
            </a:r>
          </a:p>
          <a:p>
            <a:pPr lvl="1"/>
            <a:r>
              <a:rPr lang="en-US" dirty="0"/>
              <a:t>Sleep deprivation</a:t>
            </a:r>
          </a:p>
          <a:p>
            <a:pPr lvl="1"/>
            <a:r>
              <a:rPr lang="en-US" dirty="0"/>
              <a:t>Cyber bullying</a:t>
            </a:r>
          </a:p>
          <a:p>
            <a:pPr lvl="1"/>
            <a:r>
              <a:rPr lang="en-US" dirty="0"/>
              <a:t>Suicide</a:t>
            </a:r>
          </a:p>
        </p:txBody>
      </p:sp>
    </p:spTree>
    <p:extLst>
      <p:ext uri="{BB962C8B-B14F-4D97-AF65-F5344CB8AC3E}">
        <p14:creationId xmlns:p14="http://schemas.microsoft.com/office/powerpoint/2010/main" val="215812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0DCDC63D-C9EC-4DE6-966E-8EDC44EA5E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57" y="233054"/>
            <a:ext cx="7539114" cy="5787015"/>
          </a:xfrm>
        </p:spPr>
      </p:pic>
      <p:sp>
        <p:nvSpPr>
          <p:cNvPr id="6" name="TextBox 5">
            <a:extLst>
              <a:ext uri="{FF2B5EF4-FFF2-40B4-BE49-F238E27FC236}">
                <a16:creationId xmlns:a16="http://schemas.microsoft.com/office/drawing/2014/main" id="{470A37BA-1A8F-4913-B918-2887B071E695}"/>
              </a:ext>
            </a:extLst>
          </p:cNvPr>
          <p:cNvSpPr txBox="1"/>
          <p:nvPr/>
        </p:nvSpPr>
        <p:spPr>
          <a:xfrm>
            <a:off x="8376557" y="4457700"/>
            <a:ext cx="3216729" cy="923330"/>
          </a:xfrm>
          <a:prstGeom prst="rect">
            <a:avLst/>
          </a:prstGeom>
          <a:noFill/>
        </p:spPr>
        <p:txBody>
          <a:bodyPr wrap="square" rtlCol="0">
            <a:spAutoFit/>
          </a:bodyPr>
          <a:lstStyle/>
          <a:p>
            <a:r>
              <a:rPr lang="en-US" dirty="0">
                <a:solidFill>
                  <a:schemeClr val="bg1"/>
                </a:solidFill>
              </a:rPr>
              <a:t>https://www.verywellmind.com/how-do-smartphones-affect-the-brain-2794892</a:t>
            </a:r>
          </a:p>
        </p:txBody>
      </p:sp>
      <p:sp>
        <p:nvSpPr>
          <p:cNvPr id="2" name="Oval 1">
            <a:extLst>
              <a:ext uri="{FF2B5EF4-FFF2-40B4-BE49-F238E27FC236}">
                <a16:creationId xmlns:a16="http://schemas.microsoft.com/office/drawing/2014/main" id="{73EA82AE-E351-4080-9130-C5ED0624C8B4}"/>
              </a:ext>
            </a:extLst>
          </p:cNvPr>
          <p:cNvSpPr/>
          <p:nvPr/>
        </p:nvSpPr>
        <p:spPr>
          <a:xfrm>
            <a:off x="1541929" y="1138518"/>
            <a:ext cx="3119719" cy="7261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8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0639-A903-40A0-A4D3-433F09EFCF0F}"/>
              </a:ext>
            </a:extLst>
          </p:cNvPr>
          <p:cNvSpPr>
            <a:spLocks noGrp="1"/>
          </p:cNvSpPr>
          <p:nvPr>
            <p:ph type="title"/>
          </p:nvPr>
        </p:nvSpPr>
        <p:spPr/>
        <p:txBody>
          <a:bodyPr/>
          <a:lstStyle/>
          <a:p>
            <a:endParaRPr lang="en-US" dirty="0"/>
          </a:p>
        </p:txBody>
      </p:sp>
      <p:pic>
        <p:nvPicPr>
          <p:cNvPr id="9" name="Content Placeholder 8" descr="A screenshot of a social media post&#10;&#10;Description automatically generated">
            <a:extLst>
              <a:ext uri="{FF2B5EF4-FFF2-40B4-BE49-F238E27FC236}">
                <a16:creationId xmlns:a16="http://schemas.microsoft.com/office/drawing/2014/main" id="{101B14CF-0D26-4E9B-882E-70A784664D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9267"/>
          <a:stretch/>
        </p:blipFill>
        <p:spPr>
          <a:xfrm>
            <a:off x="334132" y="4688154"/>
            <a:ext cx="5475383" cy="1325564"/>
          </a:xfrm>
        </p:spPr>
      </p:pic>
      <p:pic>
        <p:nvPicPr>
          <p:cNvPr id="11" name="Picture 10">
            <a:extLst>
              <a:ext uri="{FF2B5EF4-FFF2-40B4-BE49-F238E27FC236}">
                <a16:creationId xmlns:a16="http://schemas.microsoft.com/office/drawing/2014/main" id="{9D22FF6F-F040-47AF-8ACC-B94022375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33" y="1685764"/>
            <a:ext cx="6164638" cy="3196479"/>
          </a:xfrm>
          <a:prstGeom prst="rect">
            <a:avLst/>
          </a:prstGeom>
        </p:spPr>
      </p:pic>
      <p:pic>
        <p:nvPicPr>
          <p:cNvPr id="15" name="Content Placeholder 8" descr="A screenshot of a social media post&#10;&#10;Description automatically generated">
            <a:extLst>
              <a:ext uri="{FF2B5EF4-FFF2-40B4-BE49-F238E27FC236}">
                <a16:creationId xmlns:a16="http://schemas.microsoft.com/office/drawing/2014/main" id="{7E541695-F6D0-4F9D-A0B3-578CCDB5E938}"/>
              </a:ext>
            </a:extLst>
          </p:cNvPr>
          <p:cNvPicPr>
            <a:picLocks noChangeAspect="1"/>
          </p:cNvPicPr>
          <p:nvPr/>
        </p:nvPicPr>
        <p:blipFill rotWithShape="1">
          <a:blip r:embed="rId2">
            <a:extLst>
              <a:ext uri="{28A0092B-C50C-407E-A947-70E740481C1C}">
                <a14:useLocalDpi xmlns:a14="http://schemas.microsoft.com/office/drawing/2010/main" val="0"/>
              </a:ext>
            </a:extLst>
          </a:blip>
          <a:srcRect t="9773" b="66568"/>
          <a:stretch/>
        </p:blipFill>
        <p:spPr>
          <a:xfrm>
            <a:off x="334133" y="178027"/>
            <a:ext cx="5475383" cy="1512661"/>
          </a:xfrm>
          <a:prstGeom prst="rect">
            <a:avLst/>
          </a:prstGeom>
        </p:spPr>
      </p:pic>
      <p:pic>
        <p:nvPicPr>
          <p:cNvPr id="12" name="Picture 11">
            <a:extLst>
              <a:ext uri="{FF2B5EF4-FFF2-40B4-BE49-F238E27FC236}">
                <a16:creationId xmlns:a16="http://schemas.microsoft.com/office/drawing/2014/main" id="{7A286823-3284-48B2-ADB7-813EB725A708}"/>
              </a:ext>
            </a:extLst>
          </p:cNvPr>
          <p:cNvPicPr>
            <a:picLocks noChangeAspect="1"/>
          </p:cNvPicPr>
          <p:nvPr/>
        </p:nvPicPr>
        <p:blipFill rotWithShape="1">
          <a:blip r:embed="rId4"/>
          <a:srcRect t="7356"/>
          <a:stretch/>
        </p:blipFill>
        <p:spPr>
          <a:xfrm>
            <a:off x="6096000" y="2244436"/>
            <a:ext cx="5943232" cy="3769282"/>
          </a:xfrm>
          <a:prstGeom prst="rect">
            <a:avLst/>
          </a:prstGeom>
        </p:spPr>
      </p:pic>
    </p:spTree>
    <p:extLst>
      <p:ext uri="{BB962C8B-B14F-4D97-AF65-F5344CB8AC3E}">
        <p14:creationId xmlns:p14="http://schemas.microsoft.com/office/powerpoint/2010/main" val="402361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E670-A231-44CD-9CC8-ABF61E33AA10}"/>
              </a:ext>
            </a:extLst>
          </p:cNvPr>
          <p:cNvSpPr>
            <a:spLocks noGrp="1"/>
          </p:cNvSpPr>
          <p:nvPr>
            <p:ph type="title"/>
          </p:nvPr>
        </p:nvSpPr>
        <p:spPr/>
        <p:txBody>
          <a:bodyPr/>
          <a:lstStyle/>
          <a:p>
            <a:endParaRPr lang="en-US"/>
          </a:p>
        </p:txBody>
      </p:sp>
      <p:pic>
        <p:nvPicPr>
          <p:cNvPr id="13" name="Content Placeholder 12" descr="A close up of a sign&#10;&#10;Description automatically generated">
            <a:extLst>
              <a:ext uri="{FF2B5EF4-FFF2-40B4-BE49-F238E27FC236}">
                <a16:creationId xmlns:a16="http://schemas.microsoft.com/office/drawing/2014/main" id="{BE3348D4-0241-4413-BED2-70F09C5BF6A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337" y="606689"/>
            <a:ext cx="6906547" cy="5371760"/>
          </a:xfrm>
        </p:spPr>
      </p:pic>
      <p:pic>
        <p:nvPicPr>
          <p:cNvPr id="4" name="Picture 3" descr="A close up of a sign&#10;&#10;Description automatically generated">
            <a:extLst>
              <a:ext uri="{FF2B5EF4-FFF2-40B4-BE49-F238E27FC236}">
                <a16:creationId xmlns:a16="http://schemas.microsoft.com/office/drawing/2014/main" id="{18FD3767-3A32-4C80-A3B0-BC86792C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135" y="236220"/>
            <a:ext cx="3824414" cy="5742229"/>
          </a:xfrm>
          <a:prstGeom prst="rect">
            <a:avLst/>
          </a:prstGeom>
        </p:spPr>
      </p:pic>
    </p:spTree>
    <p:extLst>
      <p:ext uri="{BB962C8B-B14F-4D97-AF65-F5344CB8AC3E}">
        <p14:creationId xmlns:p14="http://schemas.microsoft.com/office/powerpoint/2010/main" val="175191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FCA10F-B90E-0546-BE96-04E7C7431669}"/>
              </a:ext>
            </a:extLst>
          </p:cNvPr>
          <p:cNvSpPr txBox="1"/>
          <p:nvPr/>
        </p:nvSpPr>
        <p:spPr>
          <a:xfrm>
            <a:off x="1764480" y="4051641"/>
            <a:ext cx="1510748"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2007</a:t>
            </a:r>
          </a:p>
        </p:txBody>
      </p:sp>
      <p:sp>
        <p:nvSpPr>
          <p:cNvPr id="10" name="TextBox 9">
            <a:extLst>
              <a:ext uri="{FF2B5EF4-FFF2-40B4-BE49-F238E27FC236}">
                <a16:creationId xmlns:a16="http://schemas.microsoft.com/office/drawing/2014/main" id="{4B6CDC36-9043-D844-9F49-FD686320EA16}"/>
              </a:ext>
            </a:extLst>
          </p:cNvPr>
          <p:cNvSpPr txBox="1"/>
          <p:nvPr/>
        </p:nvSpPr>
        <p:spPr>
          <a:xfrm>
            <a:off x="9251959" y="5627195"/>
            <a:ext cx="945589"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2011</a:t>
            </a:r>
          </a:p>
        </p:txBody>
      </p:sp>
      <p:pic>
        <p:nvPicPr>
          <p:cNvPr id="6" name="Content Placeholder 5" descr="A screenshot of a cell phone&#10;&#10;Description automatically generated">
            <a:extLst>
              <a:ext uri="{FF2B5EF4-FFF2-40B4-BE49-F238E27FC236}">
                <a16:creationId xmlns:a16="http://schemas.microsoft.com/office/drawing/2014/main" id="{CBD0A99A-4682-4DD3-8538-9309249BFB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0117" y="391329"/>
            <a:ext cx="8857518" cy="5468928"/>
          </a:xfrm>
        </p:spPr>
      </p:pic>
    </p:spTree>
    <p:extLst>
      <p:ext uri="{BB962C8B-B14F-4D97-AF65-F5344CB8AC3E}">
        <p14:creationId xmlns:p14="http://schemas.microsoft.com/office/powerpoint/2010/main" val="342997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F7CC065-9D4B-41FC-8E1F-A528E6E7CC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510" y="434816"/>
            <a:ext cx="10446254" cy="1698784"/>
          </a:xfrm>
        </p:spPr>
      </p:pic>
      <p:pic>
        <p:nvPicPr>
          <p:cNvPr id="7" name="Picture 6" descr="A screenshot of a cell phone&#10;&#10;Description automatically generated">
            <a:extLst>
              <a:ext uri="{FF2B5EF4-FFF2-40B4-BE49-F238E27FC236}">
                <a16:creationId xmlns:a16="http://schemas.microsoft.com/office/drawing/2014/main" id="{6114E53F-75F3-48E9-857F-5C469D96D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93" y="2441734"/>
            <a:ext cx="6672349" cy="3276600"/>
          </a:xfrm>
          <a:prstGeom prst="rect">
            <a:avLst/>
          </a:prstGeom>
        </p:spPr>
      </p:pic>
    </p:spTree>
    <p:extLst>
      <p:ext uri="{BB962C8B-B14F-4D97-AF65-F5344CB8AC3E}">
        <p14:creationId xmlns:p14="http://schemas.microsoft.com/office/powerpoint/2010/main" val="402606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EF9C-8BAE-3F4A-ADB4-06416E8BD57A}"/>
              </a:ext>
            </a:extLst>
          </p:cNvPr>
          <p:cNvSpPr>
            <a:spLocks noGrp="1"/>
          </p:cNvSpPr>
          <p:nvPr>
            <p:ph type="title"/>
          </p:nvPr>
        </p:nvSpPr>
        <p:spPr/>
        <p:txBody>
          <a:bodyPr/>
          <a:lstStyle/>
          <a:p>
            <a:endParaRPr lang="en-US" dirty="0"/>
          </a:p>
        </p:txBody>
      </p:sp>
      <p:pic>
        <p:nvPicPr>
          <p:cNvPr id="5" name="Content Placeholder 4" descr="A picture containing person, text, book, holding&#10;&#10;Description automatically generated">
            <a:extLst>
              <a:ext uri="{FF2B5EF4-FFF2-40B4-BE49-F238E27FC236}">
                <a16:creationId xmlns:a16="http://schemas.microsoft.com/office/drawing/2014/main" id="{167BAFB5-A128-8943-84DE-DD7CB0756F3B}"/>
              </a:ext>
            </a:extLst>
          </p:cNvPr>
          <p:cNvPicPr>
            <a:picLocks noGrp="1" noChangeAspect="1"/>
          </p:cNvPicPr>
          <p:nvPr>
            <p:ph idx="1"/>
          </p:nvPr>
        </p:nvPicPr>
        <p:blipFill>
          <a:blip r:embed="rId2"/>
          <a:stretch>
            <a:fillRect/>
          </a:stretch>
        </p:blipFill>
        <p:spPr>
          <a:xfrm>
            <a:off x="5734879" y="728870"/>
            <a:ext cx="5227792" cy="5227792"/>
          </a:xfrm>
        </p:spPr>
      </p:pic>
      <p:pic>
        <p:nvPicPr>
          <p:cNvPr id="6" name="Content Placeholder 4" descr="A person smiling for the camera&#10;&#10;Description automatically generated">
            <a:extLst>
              <a:ext uri="{FF2B5EF4-FFF2-40B4-BE49-F238E27FC236}">
                <a16:creationId xmlns:a16="http://schemas.microsoft.com/office/drawing/2014/main" id="{1CDD5137-1082-DF46-AB89-33999EB4A221}"/>
              </a:ext>
            </a:extLst>
          </p:cNvPr>
          <p:cNvPicPr>
            <a:picLocks noChangeAspect="1"/>
          </p:cNvPicPr>
          <p:nvPr/>
        </p:nvPicPr>
        <p:blipFill>
          <a:blip r:embed="rId3"/>
          <a:stretch>
            <a:fillRect/>
          </a:stretch>
        </p:blipFill>
        <p:spPr bwMode="auto">
          <a:xfrm>
            <a:off x="1842053" y="286221"/>
            <a:ext cx="3634410" cy="5670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699">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9879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8D1B-9EE2-4345-B2E7-7D027F6BEC2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E8DF738-D4DD-4AD4-A2F6-DE8A9D066D02}"/>
              </a:ext>
            </a:extLst>
          </p:cNvPr>
          <p:cNvSpPr>
            <a:spLocks noGrp="1"/>
          </p:cNvSpPr>
          <p:nvPr>
            <p:ph idx="1"/>
          </p:nvPr>
        </p:nvSpPr>
        <p:spPr/>
        <p:txBody>
          <a:bodyPr/>
          <a:lstStyle/>
          <a:p>
            <a:r>
              <a:rPr lang="en-US" dirty="0"/>
              <a:t>Describe challenges of professionalism in digital world</a:t>
            </a:r>
          </a:p>
          <a:p>
            <a:r>
              <a:rPr lang="en-US" dirty="0"/>
              <a:t>Describe teaching and assessment of professionalism</a:t>
            </a:r>
          </a:p>
          <a:p>
            <a:r>
              <a:rPr lang="en-US" dirty="0"/>
              <a:t>Describe role of ABR, ACGME and PD in professionalism</a:t>
            </a:r>
          </a:p>
        </p:txBody>
      </p:sp>
    </p:spTree>
    <p:extLst>
      <p:ext uri="{BB962C8B-B14F-4D97-AF65-F5344CB8AC3E}">
        <p14:creationId xmlns:p14="http://schemas.microsoft.com/office/powerpoint/2010/main" val="4288097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EF9C-8BAE-3F4A-ADB4-06416E8BD57A}"/>
              </a:ext>
            </a:extLst>
          </p:cNvPr>
          <p:cNvSpPr>
            <a:spLocks noGrp="1"/>
          </p:cNvSpPr>
          <p:nvPr>
            <p:ph type="title"/>
          </p:nvPr>
        </p:nvSpPr>
        <p:spPr>
          <a:xfrm>
            <a:off x="713961" y="346414"/>
            <a:ext cx="7981122" cy="1143000"/>
          </a:xfrm>
        </p:spPr>
        <p:txBody>
          <a:bodyPr>
            <a:normAutofit/>
          </a:bodyPr>
          <a:lstStyle/>
          <a:p>
            <a:r>
              <a:rPr lang="en-US" dirty="0"/>
              <a:t>Christopher </a:t>
            </a:r>
            <a:r>
              <a:rPr lang="en-US" dirty="0" err="1"/>
              <a:t>Duntsch</a:t>
            </a:r>
            <a:r>
              <a:rPr lang="en-US" dirty="0"/>
              <a:t>, MD, PhD</a:t>
            </a:r>
          </a:p>
        </p:txBody>
      </p:sp>
      <p:sp>
        <p:nvSpPr>
          <p:cNvPr id="4" name="Content Placeholder 3">
            <a:extLst>
              <a:ext uri="{FF2B5EF4-FFF2-40B4-BE49-F238E27FC236}">
                <a16:creationId xmlns:a16="http://schemas.microsoft.com/office/drawing/2014/main" id="{899D76A4-A060-1C43-9305-E786F165BC9C}"/>
              </a:ext>
            </a:extLst>
          </p:cNvPr>
          <p:cNvSpPr>
            <a:spLocks noGrp="1"/>
          </p:cNvSpPr>
          <p:nvPr>
            <p:ph idx="1"/>
          </p:nvPr>
        </p:nvSpPr>
        <p:spPr>
          <a:xfrm>
            <a:off x="4962940" y="1580321"/>
            <a:ext cx="4581939" cy="4277139"/>
          </a:xfrm>
        </p:spPr>
        <p:txBody>
          <a:bodyPr/>
          <a:lstStyle/>
          <a:p>
            <a:r>
              <a:rPr lang="en-US" dirty="0"/>
              <a:t>U. </a:t>
            </a:r>
            <a:r>
              <a:rPr lang="en-US" dirty="0" err="1"/>
              <a:t>Tenn</a:t>
            </a:r>
            <a:r>
              <a:rPr lang="en-US" dirty="0"/>
              <a:t> Neurosurgery</a:t>
            </a:r>
          </a:p>
          <a:p>
            <a:r>
              <a:rPr lang="en-US" dirty="0"/>
              <a:t>Research            Dallas, Tx</a:t>
            </a:r>
          </a:p>
          <a:p>
            <a:r>
              <a:rPr lang="en-US" dirty="0"/>
              <a:t>33 patients</a:t>
            </a:r>
          </a:p>
          <a:p>
            <a:pPr lvl="1"/>
            <a:r>
              <a:rPr lang="en-US" dirty="0"/>
              <a:t>2 deaths</a:t>
            </a:r>
          </a:p>
          <a:p>
            <a:pPr lvl="1"/>
            <a:r>
              <a:rPr lang="en-US" dirty="0"/>
              <a:t>Paralyzed childhood friend</a:t>
            </a:r>
          </a:p>
          <a:p>
            <a:r>
              <a:rPr lang="en-US" dirty="0"/>
              <a:t>Substance abuse</a:t>
            </a:r>
          </a:p>
          <a:p>
            <a:r>
              <a:rPr lang="en-US" dirty="0"/>
              <a:t>Criminally prosecuted</a:t>
            </a:r>
          </a:p>
          <a:p>
            <a:pPr lvl="1"/>
            <a:r>
              <a:rPr lang="en-US" dirty="0"/>
              <a:t>Life sentence</a:t>
            </a:r>
          </a:p>
          <a:p>
            <a:pPr lvl="1"/>
            <a:r>
              <a:rPr lang="en-US" dirty="0"/>
              <a:t>Aggravated assault</a:t>
            </a:r>
          </a:p>
        </p:txBody>
      </p:sp>
      <p:pic>
        <p:nvPicPr>
          <p:cNvPr id="6" name="Content Placeholder 4" descr="A person smiling for the camera&#10;&#10;Description automatically generated">
            <a:extLst>
              <a:ext uri="{FF2B5EF4-FFF2-40B4-BE49-F238E27FC236}">
                <a16:creationId xmlns:a16="http://schemas.microsoft.com/office/drawing/2014/main" id="{1CDD5137-1082-DF46-AB89-33999EB4A221}"/>
              </a:ext>
            </a:extLst>
          </p:cNvPr>
          <p:cNvPicPr>
            <a:picLocks noChangeAspect="1"/>
          </p:cNvPicPr>
          <p:nvPr/>
        </p:nvPicPr>
        <p:blipFill>
          <a:blip r:embed="rId2"/>
          <a:stretch>
            <a:fillRect/>
          </a:stretch>
        </p:blipFill>
        <p:spPr bwMode="auto">
          <a:xfrm>
            <a:off x="1273732" y="1489414"/>
            <a:ext cx="2799654" cy="4368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699">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3" name="Arrow: Right 2">
            <a:extLst>
              <a:ext uri="{FF2B5EF4-FFF2-40B4-BE49-F238E27FC236}">
                <a16:creationId xmlns:a16="http://schemas.microsoft.com/office/drawing/2014/main" id="{B80F43CA-AC94-46EC-B81C-446813FEF30A}"/>
              </a:ext>
            </a:extLst>
          </p:cNvPr>
          <p:cNvSpPr/>
          <p:nvPr/>
        </p:nvSpPr>
        <p:spPr>
          <a:xfrm>
            <a:off x="6736080" y="2240280"/>
            <a:ext cx="721360" cy="132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73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B337-734F-48C6-A8BA-4460BDDAC96C}"/>
              </a:ext>
            </a:extLst>
          </p:cNvPr>
          <p:cNvSpPr>
            <a:spLocks noGrp="1"/>
          </p:cNvSpPr>
          <p:nvPr>
            <p:ph type="title"/>
          </p:nvPr>
        </p:nvSpPr>
        <p:spPr/>
        <p:txBody>
          <a:bodyPr/>
          <a:lstStyle/>
          <a:p>
            <a:r>
              <a:rPr lang="en-US" dirty="0"/>
              <a:t>Professionalism</a:t>
            </a:r>
          </a:p>
        </p:txBody>
      </p:sp>
      <p:sp>
        <p:nvSpPr>
          <p:cNvPr id="3" name="Content Placeholder 2">
            <a:extLst>
              <a:ext uri="{FF2B5EF4-FFF2-40B4-BE49-F238E27FC236}">
                <a16:creationId xmlns:a16="http://schemas.microsoft.com/office/drawing/2014/main" id="{F5FFBE71-22DF-477D-883F-1C1FE12E07FA}"/>
              </a:ext>
            </a:extLst>
          </p:cNvPr>
          <p:cNvSpPr>
            <a:spLocks noGrp="1"/>
          </p:cNvSpPr>
          <p:nvPr>
            <p:ph idx="1"/>
          </p:nvPr>
        </p:nvSpPr>
        <p:spPr/>
        <p:txBody>
          <a:bodyPr/>
          <a:lstStyle/>
          <a:p>
            <a:r>
              <a:rPr lang="en-US" dirty="0"/>
              <a:t>Do we need to teach it? </a:t>
            </a:r>
          </a:p>
          <a:p>
            <a:r>
              <a:rPr lang="en-US" dirty="0"/>
              <a:t>Do we need to assess it? </a:t>
            </a:r>
          </a:p>
        </p:txBody>
      </p:sp>
    </p:spTree>
    <p:extLst>
      <p:ext uri="{BB962C8B-B14F-4D97-AF65-F5344CB8AC3E}">
        <p14:creationId xmlns:p14="http://schemas.microsoft.com/office/powerpoint/2010/main" val="219858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767C-DF6C-5A48-93CE-44A9B3B1DA95}"/>
              </a:ext>
            </a:extLst>
          </p:cNvPr>
          <p:cNvSpPr>
            <a:spLocks noGrp="1"/>
          </p:cNvSpPr>
          <p:nvPr>
            <p:ph type="title"/>
          </p:nvPr>
        </p:nvSpPr>
        <p:spPr/>
        <p:txBody>
          <a:bodyPr/>
          <a:lstStyle/>
          <a:p>
            <a:r>
              <a:rPr lang="en-US" dirty="0"/>
              <a:t>Professionalism</a:t>
            </a:r>
          </a:p>
        </p:txBody>
      </p:sp>
      <p:sp>
        <p:nvSpPr>
          <p:cNvPr id="3" name="Content Placeholder 2">
            <a:extLst>
              <a:ext uri="{FF2B5EF4-FFF2-40B4-BE49-F238E27FC236}">
                <a16:creationId xmlns:a16="http://schemas.microsoft.com/office/drawing/2014/main" id="{441548FA-E7D6-A74E-80F2-F5DCD56716FE}"/>
              </a:ext>
            </a:extLst>
          </p:cNvPr>
          <p:cNvSpPr>
            <a:spLocks noGrp="1"/>
          </p:cNvSpPr>
          <p:nvPr>
            <p:ph idx="1"/>
          </p:nvPr>
        </p:nvSpPr>
        <p:spPr>
          <a:xfrm>
            <a:off x="914399" y="1981200"/>
            <a:ext cx="10614991" cy="4114800"/>
          </a:xfrm>
        </p:spPr>
        <p:txBody>
          <a:bodyPr/>
          <a:lstStyle/>
          <a:p>
            <a:r>
              <a:rPr lang="en-US" dirty="0"/>
              <a:t>Virtues Model</a:t>
            </a:r>
          </a:p>
          <a:p>
            <a:r>
              <a:rPr lang="en-US" dirty="0"/>
              <a:t>Behavioral Model</a:t>
            </a:r>
          </a:p>
          <a:p>
            <a:r>
              <a:rPr lang="en-US" dirty="0"/>
              <a:t>Identity Formation Model </a:t>
            </a:r>
          </a:p>
        </p:txBody>
      </p:sp>
    </p:spTree>
    <p:extLst>
      <p:ext uri="{BB962C8B-B14F-4D97-AF65-F5344CB8AC3E}">
        <p14:creationId xmlns:p14="http://schemas.microsoft.com/office/powerpoint/2010/main" val="237349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767C-DF6C-5A48-93CE-44A9B3B1DA95}"/>
              </a:ext>
            </a:extLst>
          </p:cNvPr>
          <p:cNvSpPr>
            <a:spLocks noGrp="1"/>
          </p:cNvSpPr>
          <p:nvPr>
            <p:ph type="title"/>
          </p:nvPr>
        </p:nvSpPr>
        <p:spPr>
          <a:xfrm>
            <a:off x="838200" y="105666"/>
            <a:ext cx="10515600" cy="1325563"/>
          </a:xfrm>
        </p:spPr>
        <p:txBody>
          <a:bodyPr/>
          <a:lstStyle/>
          <a:p>
            <a:r>
              <a:rPr lang="en-US" dirty="0"/>
              <a:t>Professionalism</a:t>
            </a:r>
          </a:p>
        </p:txBody>
      </p:sp>
      <p:sp>
        <p:nvSpPr>
          <p:cNvPr id="3" name="Content Placeholder 2">
            <a:extLst>
              <a:ext uri="{FF2B5EF4-FFF2-40B4-BE49-F238E27FC236}">
                <a16:creationId xmlns:a16="http://schemas.microsoft.com/office/drawing/2014/main" id="{441548FA-E7D6-A74E-80F2-F5DCD56716FE}"/>
              </a:ext>
            </a:extLst>
          </p:cNvPr>
          <p:cNvSpPr>
            <a:spLocks noGrp="1"/>
          </p:cNvSpPr>
          <p:nvPr>
            <p:ph idx="1"/>
          </p:nvPr>
        </p:nvSpPr>
        <p:spPr>
          <a:xfrm>
            <a:off x="5428735" y="2253048"/>
            <a:ext cx="4572000" cy="4114800"/>
          </a:xfrm>
        </p:spPr>
        <p:txBody>
          <a:bodyPr/>
          <a:lstStyle/>
          <a:p>
            <a:pPr marL="0" indent="0">
              <a:buNone/>
            </a:pPr>
            <a:r>
              <a:rPr lang="en-US" dirty="0"/>
              <a:t>I know it when I see it</a:t>
            </a:r>
          </a:p>
          <a:p>
            <a:pPr marL="0" indent="0">
              <a:buNone/>
            </a:pPr>
            <a:endParaRPr lang="en-US" dirty="0"/>
          </a:p>
          <a:p>
            <a:pPr marL="0" indent="0">
              <a:buNone/>
            </a:pPr>
            <a:r>
              <a:rPr lang="en-US" dirty="0"/>
              <a:t>Potter Stewart</a:t>
            </a:r>
          </a:p>
          <a:p>
            <a:pPr marL="0" indent="0">
              <a:buNone/>
            </a:pPr>
            <a:r>
              <a:rPr lang="en-US" i="1" dirty="0" err="1"/>
              <a:t>Jacobellis</a:t>
            </a:r>
            <a:r>
              <a:rPr lang="en-US" i="1" dirty="0"/>
              <a:t> v. Ohio</a:t>
            </a:r>
          </a:p>
          <a:p>
            <a:pPr marL="0" indent="0">
              <a:buNone/>
            </a:pPr>
            <a:r>
              <a:rPr lang="en-US" dirty="0"/>
              <a:t>1964</a:t>
            </a:r>
          </a:p>
        </p:txBody>
      </p:sp>
      <p:pic>
        <p:nvPicPr>
          <p:cNvPr id="5" name="Picture 4" descr="A person wearing a suit and tie&#10;&#10;Description automatically generated">
            <a:extLst>
              <a:ext uri="{FF2B5EF4-FFF2-40B4-BE49-F238E27FC236}">
                <a16:creationId xmlns:a16="http://schemas.microsoft.com/office/drawing/2014/main" id="{BA02ACF0-D90C-9F49-AB02-0623D6DBF226}"/>
              </a:ext>
            </a:extLst>
          </p:cNvPr>
          <p:cNvPicPr>
            <a:picLocks noChangeAspect="1"/>
          </p:cNvPicPr>
          <p:nvPr/>
        </p:nvPicPr>
        <p:blipFill>
          <a:blip r:embed="rId2"/>
          <a:stretch>
            <a:fillRect/>
          </a:stretch>
        </p:blipFill>
        <p:spPr>
          <a:xfrm>
            <a:off x="838200" y="1365146"/>
            <a:ext cx="3656456" cy="4539048"/>
          </a:xfrm>
          <a:prstGeom prst="rect">
            <a:avLst/>
          </a:prstGeom>
        </p:spPr>
      </p:pic>
    </p:spTree>
    <p:extLst>
      <p:ext uri="{BB962C8B-B14F-4D97-AF65-F5344CB8AC3E}">
        <p14:creationId xmlns:p14="http://schemas.microsoft.com/office/powerpoint/2010/main" val="193349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767C-DF6C-5A48-93CE-44A9B3B1DA95}"/>
              </a:ext>
            </a:extLst>
          </p:cNvPr>
          <p:cNvSpPr>
            <a:spLocks noGrp="1"/>
          </p:cNvSpPr>
          <p:nvPr>
            <p:ph type="title"/>
          </p:nvPr>
        </p:nvSpPr>
        <p:spPr>
          <a:xfrm>
            <a:off x="914400" y="390940"/>
            <a:ext cx="10363200" cy="1143000"/>
          </a:xfrm>
        </p:spPr>
        <p:txBody>
          <a:bodyPr/>
          <a:lstStyle/>
          <a:p>
            <a:r>
              <a:rPr lang="en-US" dirty="0"/>
              <a:t>Professionalism</a:t>
            </a:r>
          </a:p>
        </p:txBody>
      </p:sp>
      <p:sp>
        <p:nvSpPr>
          <p:cNvPr id="3" name="Content Placeholder 2">
            <a:extLst>
              <a:ext uri="{FF2B5EF4-FFF2-40B4-BE49-F238E27FC236}">
                <a16:creationId xmlns:a16="http://schemas.microsoft.com/office/drawing/2014/main" id="{441548FA-E7D6-A74E-80F2-F5DCD56716FE}"/>
              </a:ext>
            </a:extLst>
          </p:cNvPr>
          <p:cNvSpPr>
            <a:spLocks noGrp="1"/>
          </p:cNvSpPr>
          <p:nvPr>
            <p:ph idx="1"/>
          </p:nvPr>
        </p:nvSpPr>
        <p:spPr>
          <a:xfrm>
            <a:off x="914400" y="1533940"/>
            <a:ext cx="9527177" cy="4114800"/>
          </a:xfrm>
        </p:spPr>
        <p:txBody>
          <a:bodyPr>
            <a:normAutofit/>
          </a:bodyPr>
          <a:lstStyle/>
          <a:p>
            <a:r>
              <a:rPr lang="en-US" sz="3600" dirty="0"/>
              <a:t>Virtues Model - Character</a:t>
            </a:r>
          </a:p>
          <a:p>
            <a:pPr lvl="1"/>
            <a:r>
              <a:rPr lang="en-US" sz="3600" dirty="0"/>
              <a:t>Altruism, humility, integrity, caring, compassionate, respectful</a:t>
            </a:r>
          </a:p>
          <a:p>
            <a:pPr lvl="1"/>
            <a:r>
              <a:rPr lang="en-US" sz="3600" dirty="0"/>
              <a:t>Role models, case studies, reflective practice</a:t>
            </a:r>
          </a:p>
          <a:p>
            <a:pPr lvl="1"/>
            <a:r>
              <a:rPr lang="en-US" sz="3600" dirty="0"/>
              <a:t>Difficult to assess</a:t>
            </a:r>
          </a:p>
        </p:txBody>
      </p:sp>
    </p:spTree>
    <p:extLst>
      <p:ext uri="{BB962C8B-B14F-4D97-AF65-F5344CB8AC3E}">
        <p14:creationId xmlns:p14="http://schemas.microsoft.com/office/powerpoint/2010/main" val="2991286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E48C3D81-0CFD-411E-87A7-84484E88A4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5813" y="353293"/>
            <a:ext cx="5420374" cy="5420374"/>
          </a:xfrm>
        </p:spPr>
      </p:pic>
    </p:spTree>
    <p:extLst>
      <p:ext uri="{BB962C8B-B14F-4D97-AF65-F5344CB8AC3E}">
        <p14:creationId xmlns:p14="http://schemas.microsoft.com/office/powerpoint/2010/main" val="34193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BEC6-AA61-43B9-9E2A-156F03F87E53}"/>
              </a:ext>
            </a:extLst>
          </p:cNvPr>
          <p:cNvSpPr>
            <a:spLocks noGrp="1"/>
          </p:cNvSpPr>
          <p:nvPr>
            <p:ph type="title"/>
          </p:nvPr>
        </p:nvSpPr>
        <p:spPr/>
        <p:txBody>
          <a:bodyPr/>
          <a:lstStyle/>
          <a:p>
            <a:r>
              <a:rPr lang="en-US" dirty="0"/>
              <a:t>What would you do? </a:t>
            </a:r>
          </a:p>
        </p:txBody>
      </p:sp>
      <p:sp>
        <p:nvSpPr>
          <p:cNvPr id="3" name="Content Placeholder 2">
            <a:extLst>
              <a:ext uri="{FF2B5EF4-FFF2-40B4-BE49-F238E27FC236}">
                <a16:creationId xmlns:a16="http://schemas.microsoft.com/office/drawing/2014/main" id="{44FA057B-A792-4885-8E98-0910C75E7556}"/>
              </a:ext>
            </a:extLst>
          </p:cNvPr>
          <p:cNvSpPr>
            <a:spLocks noGrp="1"/>
          </p:cNvSpPr>
          <p:nvPr>
            <p:ph idx="1"/>
          </p:nvPr>
        </p:nvSpPr>
        <p:spPr>
          <a:xfrm>
            <a:off x="838200" y="1690688"/>
            <a:ext cx="5410200" cy="4183289"/>
          </a:xfrm>
        </p:spPr>
        <p:txBody>
          <a:bodyPr/>
          <a:lstStyle/>
          <a:p>
            <a:pPr marL="0" indent="0">
              <a:buNone/>
            </a:pPr>
            <a:r>
              <a:rPr lang="en-US" dirty="0"/>
              <a:t>You are presented with video evidence of your resident stealing food from the cafeteria on multiple occasions by walking out entrance after getting food in hot line. He has money on his food card. He states that he did not have time to wait in line to pay for food because he needed to get back to the OR. </a:t>
            </a:r>
          </a:p>
        </p:txBody>
      </p:sp>
      <p:sp>
        <p:nvSpPr>
          <p:cNvPr id="5" name="TextBox 4">
            <a:extLst>
              <a:ext uri="{FF2B5EF4-FFF2-40B4-BE49-F238E27FC236}">
                <a16:creationId xmlns:a16="http://schemas.microsoft.com/office/drawing/2014/main" id="{2383418B-EA81-4E6F-8D4A-8C2095A10304}"/>
              </a:ext>
            </a:extLst>
          </p:cNvPr>
          <p:cNvSpPr txBox="1"/>
          <p:nvPr/>
        </p:nvSpPr>
        <p:spPr>
          <a:xfrm>
            <a:off x="6720840" y="2305615"/>
            <a:ext cx="4526280" cy="2246769"/>
          </a:xfrm>
          <a:prstGeom prst="rect">
            <a:avLst/>
          </a:prstGeom>
          <a:noFill/>
        </p:spPr>
        <p:txBody>
          <a:bodyPr wrap="square" rtlCol="0">
            <a:spAutoFit/>
          </a:bodyPr>
          <a:lstStyle/>
          <a:p>
            <a:pPr marL="514350" indent="-514350">
              <a:buFont typeface="+mj-lt"/>
              <a:buAutoNum type="alphaUcPeriod"/>
            </a:pPr>
            <a:r>
              <a:rPr lang="en-US" sz="2800" dirty="0">
                <a:solidFill>
                  <a:schemeClr val="accent4"/>
                </a:solidFill>
              </a:rPr>
              <a:t>Coffee conversation</a:t>
            </a:r>
          </a:p>
          <a:p>
            <a:pPr marL="514350" indent="-514350">
              <a:buFont typeface="+mj-lt"/>
              <a:buAutoNum type="alphaUcPeriod"/>
            </a:pPr>
            <a:r>
              <a:rPr lang="en-US" sz="2800" dirty="0">
                <a:solidFill>
                  <a:schemeClr val="accent4"/>
                </a:solidFill>
              </a:rPr>
              <a:t>Letter of reprimand</a:t>
            </a:r>
          </a:p>
          <a:p>
            <a:pPr marL="514350" indent="-514350">
              <a:buFont typeface="+mj-lt"/>
              <a:buAutoNum type="alphaUcPeriod"/>
            </a:pPr>
            <a:r>
              <a:rPr lang="en-US" sz="2800" dirty="0">
                <a:solidFill>
                  <a:schemeClr val="accent4"/>
                </a:solidFill>
              </a:rPr>
              <a:t>Probation</a:t>
            </a:r>
          </a:p>
          <a:p>
            <a:pPr marL="514350" indent="-514350">
              <a:buFont typeface="+mj-lt"/>
              <a:buAutoNum type="alphaUcPeriod"/>
            </a:pPr>
            <a:r>
              <a:rPr lang="en-US" sz="2800" dirty="0">
                <a:solidFill>
                  <a:schemeClr val="accent4"/>
                </a:solidFill>
              </a:rPr>
              <a:t>Termination</a:t>
            </a:r>
          </a:p>
          <a:p>
            <a:endParaRPr lang="en-US" sz="2800" dirty="0">
              <a:solidFill>
                <a:schemeClr val="accent4"/>
              </a:solidFill>
            </a:endParaRPr>
          </a:p>
        </p:txBody>
      </p:sp>
    </p:spTree>
    <p:extLst>
      <p:ext uri="{BB962C8B-B14F-4D97-AF65-F5344CB8AC3E}">
        <p14:creationId xmlns:p14="http://schemas.microsoft.com/office/powerpoint/2010/main" val="85320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767C-DF6C-5A48-93CE-44A9B3B1DA95}"/>
              </a:ext>
            </a:extLst>
          </p:cNvPr>
          <p:cNvSpPr>
            <a:spLocks noGrp="1"/>
          </p:cNvSpPr>
          <p:nvPr>
            <p:ph type="title"/>
          </p:nvPr>
        </p:nvSpPr>
        <p:spPr>
          <a:xfrm>
            <a:off x="914400" y="390940"/>
            <a:ext cx="10363200" cy="1143000"/>
          </a:xfrm>
        </p:spPr>
        <p:txBody>
          <a:bodyPr/>
          <a:lstStyle/>
          <a:p>
            <a:r>
              <a:rPr lang="en-US" dirty="0"/>
              <a:t>Professionalism</a:t>
            </a:r>
          </a:p>
        </p:txBody>
      </p:sp>
      <p:sp>
        <p:nvSpPr>
          <p:cNvPr id="3" name="Content Placeholder 2">
            <a:extLst>
              <a:ext uri="{FF2B5EF4-FFF2-40B4-BE49-F238E27FC236}">
                <a16:creationId xmlns:a16="http://schemas.microsoft.com/office/drawing/2014/main" id="{441548FA-E7D6-A74E-80F2-F5DCD56716FE}"/>
              </a:ext>
            </a:extLst>
          </p:cNvPr>
          <p:cNvSpPr>
            <a:spLocks noGrp="1"/>
          </p:cNvSpPr>
          <p:nvPr>
            <p:ph idx="1"/>
          </p:nvPr>
        </p:nvSpPr>
        <p:spPr>
          <a:xfrm>
            <a:off x="914400" y="1533940"/>
            <a:ext cx="10614991" cy="4114800"/>
          </a:xfrm>
        </p:spPr>
        <p:txBody>
          <a:bodyPr>
            <a:normAutofit lnSpcReduction="10000"/>
          </a:bodyPr>
          <a:lstStyle/>
          <a:p>
            <a:r>
              <a:rPr lang="en-US" sz="3600" dirty="0"/>
              <a:t>Behavioral Model</a:t>
            </a:r>
          </a:p>
          <a:p>
            <a:pPr lvl="1"/>
            <a:r>
              <a:rPr lang="en-US" sz="3600" dirty="0"/>
              <a:t>Performance over character; skill to be learned; competency</a:t>
            </a:r>
          </a:p>
          <a:p>
            <a:pPr lvl="1"/>
            <a:r>
              <a:rPr lang="en-US" sz="3600" dirty="0"/>
              <a:t>Incorporates health care teams; systems approach</a:t>
            </a:r>
          </a:p>
          <a:p>
            <a:pPr lvl="1"/>
            <a:r>
              <a:rPr lang="en-US" sz="3600" dirty="0"/>
              <a:t>Coaching and direct interventions </a:t>
            </a:r>
          </a:p>
          <a:p>
            <a:pPr lvl="1"/>
            <a:r>
              <a:rPr lang="en-US" sz="3600" dirty="0"/>
              <a:t>Defined in detail and therefore reductionist</a:t>
            </a:r>
          </a:p>
        </p:txBody>
      </p:sp>
    </p:spTree>
    <p:extLst>
      <p:ext uri="{BB962C8B-B14F-4D97-AF65-F5344CB8AC3E}">
        <p14:creationId xmlns:p14="http://schemas.microsoft.com/office/powerpoint/2010/main" val="862198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800F974-068F-46FF-93F1-F60A477538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806" y="94130"/>
            <a:ext cx="8842387" cy="6024282"/>
          </a:xfrm>
        </p:spPr>
      </p:pic>
    </p:spTree>
    <p:extLst>
      <p:ext uri="{BB962C8B-B14F-4D97-AF65-F5344CB8AC3E}">
        <p14:creationId xmlns:p14="http://schemas.microsoft.com/office/powerpoint/2010/main" val="5459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0CE6-1CC6-FC4B-8143-86EAC47B15F6}"/>
              </a:ext>
            </a:extLst>
          </p:cNvPr>
          <p:cNvSpPr>
            <a:spLocks noGrp="1"/>
          </p:cNvSpPr>
          <p:nvPr>
            <p:ph type="title"/>
          </p:nvPr>
        </p:nvSpPr>
        <p:spPr/>
        <p:txBody>
          <a:bodyPr/>
          <a:lstStyle/>
          <a:p>
            <a:r>
              <a:rPr lang="en-US" dirty="0"/>
              <a:t>Professionalism</a:t>
            </a:r>
          </a:p>
        </p:txBody>
      </p:sp>
      <p:sp>
        <p:nvSpPr>
          <p:cNvPr id="3" name="Content Placeholder 2">
            <a:extLst>
              <a:ext uri="{FF2B5EF4-FFF2-40B4-BE49-F238E27FC236}">
                <a16:creationId xmlns:a16="http://schemas.microsoft.com/office/drawing/2014/main" id="{A6718CC9-FF84-4842-A9AB-EF3E34FEC51E}"/>
              </a:ext>
            </a:extLst>
          </p:cNvPr>
          <p:cNvSpPr>
            <a:spLocks noGrp="1"/>
          </p:cNvSpPr>
          <p:nvPr>
            <p:ph idx="1"/>
          </p:nvPr>
        </p:nvSpPr>
        <p:spPr>
          <a:xfrm>
            <a:off x="838200" y="1560582"/>
            <a:ext cx="10515600" cy="4183289"/>
          </a:xfrm>
        </p:spPr>
        <p:txBody>
          <a:bodyPr/>
          <a:lstStyle/>
          <a:p>
            <a:r>
              <a:rPr lang="en-US" sz="3600" dirty="0"/>
              <a:t>Identity Formation Model</a:t>
            </a:r>
          </a:p>
          <a:p>
            <a:pPr lvl="1"/>
            <a:r>
              <a:rPr lang="en-US" sz="3600" dirty="0"/>
              <a:t>Adaptive developmental process</a:t>
            </a:r>
          </a:p>
          <a:p>
            <a:pPr lvl="1"/>
            <a:r>
              <a:rPr lang="en-US" sz="3600" dirty="0"/>
              <a:t>Values, habits and behaviors of a community</a:t>
            </a:r>
          </a:p>
          <a:p>
            <a:pPr lvl="1"/>
            <a:r>
              <a:rPr lang="en-US" sz="3600" dirty="0"/>
              <a:t>Aspirational</a:t>
            </a:r>
          </a:p>
          <a:p>
            <a:pPr lvl="1"/>
            <a:r>
              <a:rPr lang="en-US" sz="3600" dirty="0"/>
              <a:t>Role models and reflective practice</a:t>
            </a:r>
          </a:p>
          <a:p>
            <a:pPr lvl="1"/>
            <a:r>
              <a:rPr lang="en-US" sz="3600" dirty="0"/>
              <a:t>Definition of identity? </a:t>
            </a:r>
          </a:p>
          <a:p>
            <a:pPr lvl="1"/>
            <a:endParaRPr lang="en-US" dirty="0"/>
          </a:p>
        </p:txBody>
      </p:sp>
    </p:spTree>
    <p:extLst>
      <p:ext uri="{BB962C8B-B14F-4D97-AF65-F5344CB8AC3E}">
        <p14:creationId xmlns:p14="http://schemas.microsoft.com/office/powerpoint/2010/main" val="323532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5848-3EAC-4A7F-BEC7-4C89B83FC13C}"/>
              </a:ext>
            </a:extLst>
          </p:cNvPr>
          <p:cNvSpPr>
            <a:spLocks noGrp="1"/>
          </p:cNvSpPr>
          <p:nvPr>
            <p:ph type="title"/>
          </p:nvPr>
        </p:nvSpPr>
        <p:spPr/>
        <p:txBody>
          <a:bodyPr/>
          <a:lstStyle/>
          <a:p>
            <a:r>
              <a:rPr lang="en-US" dirty="0"/>
              <a:t>ACGME Mission Statement</a:t>
            </a:r>
          </a:p>
        </p:txBody>
      </p:sp>
      <p:sp>
        <p:nvSpPr>
          <p:cNvPr id="3" name="Content Placeholder 2">
            <a:extLst>
              <a:ext uri="{FF2B5EF4-FFF2-40B4-BE49-F238E27FC236}">
                <a16:creationId xmlns:a16="http://schemas.microsoft.com/office/drawing/2014/main" id="{CF697040-1625-489F-B522-E9DE15F2F852}"/>
              </a:ext>
            </a:extLst>
          </p:cNvPr>
          <p:cNvSpPr>
            <a:spLocks noGrp="1"/>
          </p:cNvSpPr>
          <p:nvPr>
            <p:ph idx="1"/>
          </p:nvPr>
        </p:nvSpPr>
        <p:spPr/>
        <p:txBody>
          <a:bodyPr>
            <a:normAutofit/>
          </a:bodyPr>
          <a:lstStyle/>
          <a:p>
            <a:pPr marL="0" indent="0">
              <a:buNone/>
            </a:pPr>
            <a:r>
              <a:rPr lang="en-US" sz="3600" dirty="0"/>
              <a:t>We improve health care and population health by assessing and advancing the quality of resident physicians' education through accreditation</a:t>
            </a:r>
            <a:r>
              <a:rPr lang="en-US" sz="3600" dirty="0">
                <a:solidFill>
                  <a:srgbClr val="58585B"/>
                </a:solidFill>
              </a:rPr>
              <a:t>. </a:t>
            </a:r>
            <a:endParaRPr lang="en-US" sz="3600" dirty="0"/>
          </a:p>
        </p:txBody>
      </p:sp>
    </p:spTree>
    <p:extLst>
      <p:ext uri="{BB962C8B-B14F-4D97-AF65-F5344CB8AC3E}">
        <p14:creationId xmlns:p14="http://schemas.microsoft.com/office/powerpoint/2010/main" val="2436762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7D05-2DB7-4992-983F-8254A3801AE3}"/>
              </a:ext>
            </a:extLst>
          </p:cNvPr>
          <p:cNvSpPr>
            <a:spLocks noGrp="1"/>
          </p:cNvSpPr>
          <p:nvPr>
            <p:ph type="title"/>
          </p:nvPr>
        </p:nvSpPr>
        <p:spPr>
          <a:xfrm>
            <a:off x="632012" y="365125"/>
            <a:ext cx="10927976" cy="1325563"/>
          </a:xfrm>
        </p:spPr>
        <p:txBody>
          <a:bodyPr>
            <a:normAutofit/>
          </a:bodyPr>
          <a:lstStyle/>
          <a:p>
            <a:r>
              <a:rPr lang="en-US" dirty="0"/>
              <a:t>Do We Need to Teach Professionalism?</a:t>
            </a:r>
          </a:p>
        </p:txBody>
      </p:sp>
      <p:sp>
        <p:nvSpPr>
          <p:cNvPr id="3" name="Content Placeholder 2">
            <a:extLst>
              <a:ext uri="{FF2B5EF4-FFF2-40B4-BE49-F238E27FC236}">
                <a16:creationId xmlns:a16="http://schemas.microsoft.com/office/drawing/2014/main" id="{9508C73E-8909-4039-8938-58C9D59B81F6}"/>
              </a:ext>
            </a:extLst>
          </p:cNvPr>
          <p:cNvSpPr>
            <a:spLocks noGrp="1"/>
          </p:cNvSpPr>
          <p:nvPr>
            <p:ph idx="1"/>
          </p:nvPr>
        </p:nvSpPr>
        <p:spPr>
          <a:xfrm>
            <a:off x="744071" y="1690688"/>
            <a:ext cx="6329082" cy="4183289"/>
          </a:xfrm>
        </p:spPr>
        <p:txBody>
          <a:bodyPr>
            <a:normAutofit fontScale="92500" lnSpcReduction="10000"/>
          </a:bodyPr>
          <a:lstStyle/>
          <a:p>
            <a:r>
              <a:rPr lang="en-US" sz="3200" dirty="0"/>
              <a:t>World is evolving/changing quickly</a:t>
            </a:r>
          </a:p>
          <a:p>
            <a:pPr lvl="1"/>
            <a:r>
              <a:rPr lang="en-US" sz="2800" dirty="0"/>
              <a:t>Electronic /Social media</a:t>
            </a:r>
          </a:p>
          <a:p>
            <a:pPr lvl="1"/>
            <a:r>
              <a:rPr lang="en-US" sz="2800" dirty="0"/>
              <a:t>Racism</a:t>
            </a:r>
          </a:p>
          <a:p>
            <a:pPr lvl="1"/>
            <a:r>
              <a:rPr lang="en-US" sz="2800" dirty="0"/>
              <a:t>Religion</a:t>
            </a:r>
          </a:p>
          <a:p>
            <a:pPr lvl="1"/>
            <a:r>
              <a:rPr lang="en-US" sz="2800" dirty="0"/>
              <a:t>LGBT and Gender Identification</a:t>
            </a:r>
          </a:p>
          <a:p>
            <a:pPr lvl="1"/>
            <a:r>
              <a:rPr lang="en-US" sz="2800" dirty="0"/>
              <a:t>Cultural competency</a:t>
            </a:r>
          </a:p>
          <a:p>
            <a:pPr lvl="1"/>
            <a:r>
              <a:rPr lang="en-US" sz="2800" dirty="0"/>
              <a:t>Obesity</a:t>
            </a:r>
          </a:p>
          <a:p>
            <a:pPr lvl="1"/>
            <a:r>
              <a:rPr lang="en-US" sz="2800" dirty="0"/>
              <a:t>Aging population and Ageism</a:t>
            </a:r>
          </a:p>
          <a:p>
            <a:pPr lvl="1"/>
            <a:r>
              <a:rPr lang="en-US" sz="2800" dirty="0"/>
              <a:t>Profound generational differences</a:t>
            </a:r>
          </a:p>
        </p:txBody>
      </p:sp>
      <p:sp>
        <p:nvSpPr>
          <p:cNvPr id="4" name="TextBox 3">
            <a:extLst>
              <a:ext uri="{FF2B5EF4-FFF2-40B4-BE49-F238E27FC236}">
                <a16:creationId xmlns:a16="http://schemas.microsoft.com/office/drawing/2014/main" id="{F3EEB162-67C1-4080-91D7-C290019C9DFF}"/>
              </a:ext>
            </a:extLst>
          </p:cNvPr>
          <p:cNvSpPr txBox="1"/>
          <p:nvPr/>
        </p:nvSpPr>
        <p:spPr>
          <a:xfrm>
            <a:off x="7115735" y="3966882"/>
            <a:ext cx="4222376" cy="1384995"/>
          </a:xfrm>
          <a:prstGeom prst="rect">
            <a:avLst/>
          </a:prstGeom>
          <a:noFill/>
          <a:ln>
            <a:solidFill>
              <a:schemeClr val="accent1">
                <a:lumMod val="20000"/>
                <a:lumOff val="80000"/>
              </a:schemeClr>
            </a:solidFill>
          </a:ln>
        </p:spPr>
        <p:txBody>
          <a:bodyPr wrap="square" rtlCol="0">
            <a:spAutoFit/>
          </a:bodyPr>
          <a:lstStyle/>
          <a:p>
            <a:r>
              <a:rPr lang="en-US" sz="2800" dirty="0">
                <a:solidFill>
                  <a:schemeClr val="accent4">
                    <a:lumMod val="60000"/>
                    <a:lumOff val="40000"/>
                  </a:schemeClr>
                </a:solidFill>
              </a:rPr>
              <a:t>Respect your elders. They graduated from school without the internet</a:t>
            </a:r>
          </a:p>
        </p:txBody>
      </p:sp>
    </p:spTree>
    <p:extLst>
      <p:ext uri="{BB962C8B-B14F-4D97-AF65-F5344CB8AC3E}">
        <p14:creationId xmlns:p14="http://schemas.microsoft.com/office/powerpoint/2010/main" val="309678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0FAC1C-D3F5-4F9D-A09D-BB09DF0475FA}"/>
              </a:ext>
            </a:extLst>
          </p:cNvPr>
          <p:cNvPicPr>
            <a:picLocks noChangeAspect="1"/>
          </p:cNvPicPr>
          <p:nvPr/>
        </p:nvPicPr>
        <p:blipFill>
          <a:blip r:embed="rId2"/>
          <a:stretch>
            <a:fillRect/>
          </a:stretch>
        </p:blipFill>
        <p:spPr>
          <a:xfrm>
            <a:off x="339534" y="1971040"/>
            <a:ext cx="4718402" cy="3717066"/>
          </a:xfrm>
          <a:prstGeom prst="rect">
            <a:avLst/>
          </a:prstGeom>
        </p:spPr>
      </p:pic>
      <p:pic>
        <p:nvPicPr>
          <p:cNvPr id="9" name="Picture 8">
            <a:extLst>
              <a:ext uri="{FF2B5EF4-FFF2-40B4-BE49-F238E27FC236}">
                <a16:creationId xmlns:a16="http://schemas.microsoft.com/office/drawing/2014/main" id="{99F2A4B1-6479-4326-87D5-1409F522D027}"/>
              </a:ext>
            </a:extLst>
          </p:cNvPr>
          <p:cNvPicPr>
            <a:picLocks noChangeAspect="1"/>
          </p:cNvPicPr>
          <p:nvPr/>
        </p:nvPicPr>
        <p:blipFill>
          <a:blip r:embed="rId3"/>
          <a:stretch>
            <a:fillRect/>
          </a:stretch>
        </p:blipFill>
        <p:spPr>
          <a:xfrm>
            <a:off x="5554233" y="2087133"/>
            <a:ext cx="3359972" cy="3484880"/>
          </a:xfrm>
          <a:prstGeom prst="rect">
            <a:avLst/>
          </a:prstGeom>
        </p:spPr>
      </p:pic>
      <p:sp>
        <p:nvSpPr>
          <p:cNvPr id="10" name="TextBox 9">
            <a:extLst>
              <a:ext uri="{FF2B5EF4-FFF2-40B4-BE49-F238E27FC236}">
                <a16:creationId xmlns:a16="http://schemas.microsoft.com/office/drawing/2014/main" id="{06FBB889-146F-494A-A293-D59891AA2CF5}"/>
              </a:ext>
            </a:extLst>
          </p:cNvPr>
          <p:cNvSpPr txBox="1"/>
          <p:nvPr/>
        </p:nvSpPr>
        <p:spPr>
          <a:xfrm>
            <a:off x="8447442" y="5572013"/>
            <a:ext cx="3092824" cy="369332"/>
          </a:xfrm>
          <a:prstGeom prst="rect">
            <a:avLst/>
          </a:prstGeom>
          <a:noFill/>
        </p:spPr>
        <p:txBody>
          <a:bodyPr wrap="square" rtlCol="0">
            <a:spAutoFit/>
          </a:bodyPr>
          <a:lstStyle/>
          <a:p>
            <a:r>
              <a:rPr lang="pt-BR" dirty="0">
                <a:solidFill>
                  <a:schemeClr val="bg1"/>
                </a:solidFill>
              </a:rPr>
              <a:t>(JMIR Med Educ 2017;3(1):e2)</a:t>
            </a:r>
            <a:endParaRPr lang="en-US" dirty="0">
              <a:solidFill>
                <a:schemeClr val="bg1"/>
              </a:solidFill>
            </a:endParaRPr>
          </a:p>
        </p:txBody>
      </p:sp>
      <p:sp>
        <p:nvSpPr>
          <p:cNvPr id="5" name="Title 1">
            <a:extLst>
              <a:ext uri="{FF2B5EF4-FFF2-40B4-BE49-F238E27FC236}">
                <a16:creationId xmlns:a16="http://schemas.microsoft.com/office/drawing/2014/main" id="{67145449-36B2-45A0-985F-517062ABE983}"/>
              </a:ext>
            </a:extLst>
          </p:cNvPr>
          <p:cNvSpPr>
            <a:spLocks noGrp="1"/>
          </p:cNvSpPr>
          <p:nvPr>
            <p:ph type="title"/>
          </p:nvPr>
        </p:nvSpPr>
        <p:spPr>
          <a:xfrm>
            <a:off x="632012" y="365125"/>
            <a:ext cx="10927976" cy="1325563"/>
          </a:xfrm>
        </p:spPr>
        <p:txBody>
          <a:bodyPr>
            <a:normAutofit/>
          </a:bodyPr>
          <a:lstStyle/>
          <a:p>
            <a:r>
              <a:rPr lang="en-US" dirty="0"/>
              <a:t>Do We Need to Teach Professionalism?</a:t>
            </a:r>
          </a:p>
        </p:txBody>
      </p:sp>
    </p:spTree>
    <p:extLst>
      <p:ext uri="{BB962C8B-B14F-4D97-AF65-F5344CB8AC3E}">
        <p14:creationId xmlns:p14="http://schemas.microsoft.com/office/powerpoint/2010/main" val="2219501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2AEBD-C674-4006-858B-D303CDF9AD13}"/>
              </a:ext>
            </a:extLst>
          </p:cNvPr>
          <p:cNvPicPr>
            <a:picLocks noChangeAspect="1"/>
          </p:cNvPicPr>
          <p:nvPr/>
        </p:nvPicPr>
        <p:blipFill>
          <a:blip r:embed="rId2"/>
          <a:stretch>
            <a:fillRect/>
          </a:stretch>
        </p:blipFill>
        <p:spPr>
          <a:xfrm>
            <a:off x="245074" y="171775"/>
            <a:ext cx="4945588" cy="2557977"/>
          </a:xfrm>
          <a:prstGeom prst="rect">
            <a:avLst/>
          </a:prstGeom>
        </p:spPr>
      </p:pic>
      <p:pic>
        <p:nvPicPr>
          <p:cNvPr id="5" name="Picture 4">
            <a:extLst>
              <a:ext uri="{FF2B5EF4-FFF2-40B4-BE49-F238E27FC236}">
                <a16:creationId xmlns:a16="http://schemas.microsoft.com/office/drawing/2014/main" id="{C81BC85C-E411-4D7C-802E-D10B8CFE57EC}"/>
              </a:ext>
            </a:extLst>
          </p:cNvPr>
          <p:cNvPicPr>
            <a:picLocks noChangeAspect="1"/>
          </p:cNvPicPr>
          <p:nvPr/>
        </p:nvPicPr>
        <p:blipFill>
          <a:blip r:embed="rId3"/>
          <a:stretch>
            <a:fillRect/>
          </a:stretch>
        </p:blipFill>
        <p:spPr>
          <a:xfrm>
            <a:off x="530335" y="2753845"/>
            <a:ext cx="3019690" cy="2748808"/>
          </a:xfrm>
          <a:prstGeom prst="rect">
            <a:avLst/>
          </a:prstGeom>
        </p:spPr>
      </p:pic>
      <p:sp>
        <p:nvSpPr>
          <p:cNvPr id="6" name="TextBox 5">
            <a:extLst>
              <a:ext uri="{FF2B5EF4-FFF2-40B4-BE49-F238E27FC236}">
                <a16:creationId xmlns:a16="http://schemas.microsoft.com/office/drawing/2014/main" id="{04F787E1-1B99-4317-9A0F-814B56AE31CB}"/>
              </a:ext>
            </a:extLst>
          </p:cNvPr>
          <p:cNvSpPr txBox="1"/>
          <p:nvPr/>
        </p:nvSpPr>
        <p:spPr>
          <a:xfrm>
            <a:off x="5661212" y="2541493"/>
            <a:ext cx="6000453" cy="1569660"/>
          </a:xfrm>
          <a:prstGeom prst="rect">
            <a:avLst/>
          </a:prstGeom>
          <a:noFill/>
          <a:ln>
            <a:solidFill>
              <a:srgbClr val="BCC2CD"/>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rPr>
              <a:t>Investigating offense -</a:t>
            </a:r>
            <a:br>
              <a:rPr lang="en-US" sz="3200" dirty="0">
                <a:solidFill>
                  <a:schemeClr val="bg1"/>
                </a:solidFill>
              </a:rPr>
            </a:br>
            <a:r>
              <a:rPr lang="en-US" sz="3200" dirty="0">
                <a:solidFill>
                  <a:schemeClr val="bg1"/>
                </a:solidFill>
              </a:rPr>
              <a:t>40% of state medical boards</a:t>
            </a:r>
            <a:r>
              <a:rPr lang="en-US" sz="3200" baseline="30000" dirty="0">
                <a:solidFill>
                  <a:schemeClr val="bg1"/>
                </a:solidFill>
              </a:rPr>
              <a:t>1</a:t>
            </a:r>
          </a:p>
          <a:p>
            <a:pPr marL="457200" indent="-457200">
              <a:buFont typeface="Arial" panose="020B0604020202020204" pitchFamily="34" charset="0"/>
              <a:buChar char="•"/>
            </a:pPr>
            <a:r>
              <a:rPr lang="en-US" sz="3200" dirty="0">
                <a:solidFill>
                  <a:schemeClr val="bg1"/>
                </a:solidFill>
              </a:rPr>
              <a:t>Violation of FSMB Guidelines</a:t>
            </a:r>
            <a:r>
              <a:rPr lang="en-US" sz="3200" baseline="30000" dirty="0">
                <a:solidFill>
                  <a:schemeClr val="bg1"/>
                </a:solidFill>
              </a:rPr>
              <a:t>2</a:t>
            </a:r>
          </a:p>
        </p:txBody>
      </p:sp>
      <p:sp>
        <p:nvSpPr>
          <p:cNvPr id="2" name="TextBox 1">
            <a:extLst>
              <a:ext uri="{FF2B5EF4-FFF2-40B4-BE49-F238E27FC236}">
                <a16:creationId xmlns:a16="http://schemas.microsoft.com/office/drawing/2014/main" id="{E19C490B-2D22-4900-BC8C-9EB4D0FF60C4}"/>
              </a:ext>
            </a:extLst>
          </p:cNvPr>
          <p:cNvSpPr txBox="1"/>
          <p:nvPr/>
        </p:nvSpPr>
        <p:spPr>
          <a:xfrm>
            <a:off x="4719918" y="4735297"/>
            <a:ext cx="7130006" cy="1200329"/>
          </a:xfrm>
          <a:prstGeom prst="rect">
            <a:avLst/>
          </a:prstGeom>
          <a:noFill/>
        </p:spPr>
        <p:txBody>
          <a:bodyPr wrap="square" rtlCol="0">
            <a:spAutoFit/>
          </a:bodyPr>
          <a:lstStyle/>
          <a:p>
            <a:pPr marL="342900" indent="-342900">
              <a:buAutoNum type="arabicParenR"/>
            </a:pPr>
            <a:r>
              <a:rPr lang="sv-SE" dirty="0">
                <a:solidFill>
                  <a:schemeClr val="accent4">
                    <a:lumMod val="75000"/>
                  </a:schemeClr>
                </a:solidFill>
              </a:rPr>
              <a:t>Ann Intern Med 2013 Jan 15;158(2):124-130</a:t>
            </a:r>
          </a:p>
          <a:p>
            <a:pPr marL="342900" indent="-342900">
              <a:buAutoNum type="arabicParenR"/>
            </a:pPr>
            <a:r>
              <a:rPr lang="en-US" dirty="0">
                <a:solidFill>
                  <a:schemeClr val="accent4">
                    <a:lumMod val="75000"/>
                  </a:schemeClr>
                </a:solidFill>
              </a:rPr>
              <a:t>https://www.fsmb.org/siteassets/advocacy/policies/model-guidelines-for-the-appropriate-use-of-social-media-and-social-networking.pdf</a:t>
            </a:r>
          </a:p>
          <a:p>
            <a:pPr marL="342900" indent="-342900">
              <a:buAutoNum type="arabicParenR"/>
            </a:pPr>
            <a:endParaRPr lang="en-US" dirty="0">
              <a:solidFill>
                <a:schemeClr val="accent4">
                  <a:lumMod val="75000"/>
                </a:schemeClr>
              </a:solidFill>
            </a:endParaRPr>
          </a:p>
        </p:txBody>
      </p:sp>
      <p:sp>
        <p:nvSpPr>
          <p:cNvPr id="7" name="TextBox 6">
            <a:extLst>
              <a:ext uri="{FF2B5EF4-FFF2-40B4-BE49-F238E27FC236}">
                <a16:creationId xmlns:a16="http://schemas.microsoft.com/office/drawing/2014/main" id="{BC955CC2-61B0-4FF5-A6F5-DB204FC2CAFF}"/>
              </a:ext>
            </a:extLst>
          </p:cNvPr>
          <p:cNvSpPr txBox="1"/>
          <p:nvPr/>
        </p:nvSpPr>
        <p:spPr>
          <a:xfrm>
            <a:off x="530335" y="5566294"/>
            <a:ext cx="3092824" cy="369332"/>
          </a:xfrm>
          <a:prstGeom prst="rect">
            <a:avLst/>
          </a:prstGeom>
          <a:noFill/>
        </p:spPr>
        <p:txBody>
          <a:bodyPr wrap="square" rtlCol="0">
            <a:spAutoFit/>
          </a:bodyPr>
          <a:lstStyle/>
          <a:p>
            <a:r>
              <a:rPr lang="pt-BR" dirty="0">
                <a:solidFill>
                  <a:schemeClr val="bg1"/>
                </a:solidFill>
              </a:rPr>
              <a:t>(JMIR Med Educ 2017;3(1):e2)</a:t>
            </a:r>
            <a:endParaRPr lang="en-US" dirty="0">
              <a:solidFill>
                <a:schemeClr val="bg1"/>
              </a:solidFill>
            </a:endParaRPr>
          </a:p>
        </p:txBody>
      </p:sp>
    </p:spTree>
    <p:extLst>
      <p:ext uri="{BB962C8B-B14F-4D97-AF65-F5344CB8AC3E}">
        <p14:creationId xmlns:p14="http://schemas.microsoft.com/office/powerpoint/2010/main" val="2614343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5650-DA08-4A6F-BCC8-E83EDF9D59DF}"/>
              </a:ext>
            </a:extLst>
          </p:cNvPr>
          <p:cNvSpPr>
            <a:spLocks noGrp="1"/>
          </p:cNvSpPr>
          <p:nvPr>
            <p:ph type="title"/>
          </p:nvPr>
        </p:nvSpPr>
        <p:spPr/>
        <p:txBody>
          <a:bodyPr>
            <a:normAutofit fontScale="90000"/>
          </a:bodyPr>
          <a:lstStyle/>
          <a:p>
            <a:r>
              <a:rPr lang="en-US" dirty="0"/>
              <a:t>FSMB Sanctions and Disciplinary Findings</a:t>
            </a:r>
          </a:p>
        </p:txBody>
      </p:sp>
      <p:sp>
        <p:nvSpPr>
          <p:cNvPr id="3" name="Content Placeholder 2">
            <a:extLst>
              <a:ext uri="{FF2B5EF4-FFF2-40B4-BE49-F238E27FC236}">
                <a16:creationId xmlns:a16="http://schemas.microsoft.com/office/drawing/2014/main" id="{6C6B0697-C053-4791-A3A7-446322BB990F}"/>
              </a:ext>
            </a:extLst>
          </p:cNvPr>
          <p:cNvSpPr>
            <a:spLocks noGrp="1"/>
          </p:cNvSpPr>
          <p:nvPr>
            <p:ph idx="1"/>
          </p:nvPr>
        </p:nvSpPr>
        <p:spPr>
          <a:xfrm>
            <a:off x="838200" y="1690688"/>
            <a:ext cx="10515600" cy="4183289"/>
          </a:xfrm>
        </p:spPr>
        <p:txBody>
          <a:bodyPr>
            <a:normAutofit fontScale="92500" lnSpcReduction="10000"/>
          </a:bodyPr>
          <a:lstStyle/>
          <a:p>
            <a:r>
              <a:rPr lang="en-US" dirty="0"/>
              <a:t>Inappropriate communication with patients online </a:t>
            </a:r>
          </a:p>
          <a:p>
            <a:r>
              <a:rPr lang="en-US" dirty="0"/>
              <a:t>Use of the Internet for unprofessional behavior </a:t>
            </a:r>
          </a:p>
          <a:p>
            <a:r>
              <a:rPr lang="en-US" dirty="0"/>
              <a:t>Online misrepresentation of credentials</a:t>
            </a:r>
          </a:p>
          <a:p>
            <a:r>
              <a:rPr lang="en-US" dirty="0"/>
              <a:t>Online violations of patient confidentiality </a:t>
            </a:r>
          </a:p>
          <a:p>
            <a:r>
              <a:rPr lang="en-US" dirty="0"/>
              <a:t>Failure to reveal conflicts of interest online </a:t>
            </a:r>
          </a:p>
          <a:p>
            <a:r>
              <a:rPr lang="en-US" dirty="0"/>
              <a:t>Online derogatory remarks regarding a patient </a:t>
            </a:r>
          </a:p>
          <a:p>
            <a:r>
              <a:rPr lang="en-US" dirty="0"/>
              <a:t>Online depiction of intoxication </a:t>
            </a:r>
          </a:p>
          <a:p>
            <a:r>
              <a:rPr lang="en-US" dirty="0"/>
              <a:t>Discriminatory language or practices online</a:t>
            </a:r>
          </a:p>
          <a:p>
            <a:endParaRPr lang="en-US" dirty="0"/>
          </a:p>
        </p:txBody>
      </p:sp>
      <p:sp>
        <p:nvSpPr>
          <p:cNvPr id="4" name="TextBox 3">
            <a:extLst>
              <a:ext uri="{FF2B5EF4-FFF2-40B4-BE49-F238E27FC236}">
                <a16:creationId xmlns:a16="http://schemas.microsoft.com/office/drawing/2014/main" id="{73650188-5A6A-43B7-BC8A-B1397341089E}"/>
              </a:ext>
            </a:extLst>
          </p:cNvPr>
          <p:cNvSpPr txBox="1"/>
          <p:nvPr/>
        </p:nvSpPr>
        <p:spPr>
          <a:xfrm>
            <a:off x="7691120" y="4745354"/>
            <a:ext cx="4321364" cy="1477328"/>
          </a:xfrm>
          <a:prstGeom prst="rect">
            <a:avLst/>
          </a:prstGeom>
          <a:noFill/>
        </p:spPr>
        <p:txBody>
          <a:bodyPr wrap="square" rtlCol="0">
            <a:spAutoFit/>
          </a:bodyPr>
          <a:lstStyle/>
          <a:p>
            <a:r>
              <a:rPr lang="en-US" dirty="0">
                <a:solidFill>
                  <a:schemeClr val="accent4">
                    <a:lumMod val="75000"/>
                  </a:schemeClr>
                </a:solidFill>
              </a:rPr>
              <a:t>https://www.fsmb.org/siteassets/advocacy/policies/model-guidelines-for-the-appropriate-use-of-social-media-and-social-networking.pdf</a:t>
            </a:r>
          </a:p>
          <a:p>
            <a:pPr marL="342900" indent="-342900">
              <a:buAutoNum type="arabicParenR"/>
            </a:pPr>
            <a:endParaRPr lang="en-US" dirty="0">
              <a:solidFill>
                <a:schemeClr val="accent4">
                  <a:lumMod val="75000"/>
                </a:schemeClr>
              </a:solidFill>
            </a:endParaRPr>
          </a:p>
        </p:txBody>
      </p:sp>
      <p:sp>
        <p:nvSpPr>
          <p:cNvPr id="5" name="Oval 4">
            <a:extLst>
              <a:ext uri="{FF2B5EF4-FFF2-40B4-BE49-F238E27FC236}">
                <a16:creationId xmlns:a16="http://schemas.microsoft.com/office/drawing/2014/main" id="{0D4A6791-45A0-460E-86D5-228892747061}"/>
              </a:ext>
            </a:extLst>
          </p:cNvPr>
          <p:cNvSpPr/>
          <p:nvPr/>
        </p:nvSpPr>
        <p:spPr>
          <a:xfrm>
            <a:off x="441960" y="4602480"/>
            <a:ext cx="5654040" cy="82296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23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0F74-D439-429A-8F1F-E06E3CD3989E}"/>
              </a:ext>
            </a:extLst>
          </p:cNvPr>
          <p:cNvSpPr>
            <a:spLocks noGrp="1"/>
          </p:cNvSpPr>
          <p:nvPr>
            <p:ph type="title"/>
          </p:nvPr>
        </p:nvSpPr>
        <p:spPr>
          <a:xfrm>
            <a:off x="838200" y="365125"/>
            <a:ext cx="10876280" cy="1325563"/>
          </a:xfrm>
        </p:spPr>
        <p:txBody>
          <a:bodyPr>
            <a:normAutofit/>
          </a:bodyPr>
          <a:lstStyle/>
          <a:p>
            <a:r>
              <a:rPr lang="en-US" dirty="0"/>
              <a:t>SMB Actions – Online Professionalism</a:t>
            </a:r>
          </a:p>
        </p:txBody>
      </p:sp>
      <p:sp>
        <p:nvSpPr>
          <p:cNvPr id="3" name="Content Placeholder 2">
            <a:extLst>
              <a:ext uri="{FF2B5EF4-FFF2-40B4-BE49-F238E27FC236}">
                <a16:creationId xmlns:a16="http://schemas.microsoft.com/office/drawing/2014/main" id="{B345EFB4-EF33-47DF-8E40-E3450F3D0B9D}"/>
              </a:ext>
            </a:extLst>
          </p:cNvPr>
          <p:cNvSpPr>
            <a:spLocks noGrp="1"/>
          </p:cNvSpPr>
          <p:nvPr>
            <p:ph idx="1"/>
          </p:nvPr>
        </p:nvSpPr>
        <p:spPr>
          <a:xfrm>
            <a:off x="838200" y="1591945"/>
            <a:ext cx="10515600" cy="4183289"/>
          </a:xfrm>
        </p:spPr>
        <p:txBody>
          <a:bodyPr/>
          <a:lstStyle/>
          <a:p>
            <a:r>
              <a:rPr lang="en-US" dirty="0"/>
              <a:t>Inappropriate patient communication</a:t>
            </a:r>
          </a:p>
          <a:p>
            <a:pPr lvl="1"/>
            <a:r>
              <a:rPr lang="en-US" dirty="0"/>
              <a:t>Sexual misconduct</a:t>
            </a:r>
          </a:p>
          <a:p>
            <a:r>
              <a:rPr lang="en-US" dirty="0"/>
              <a:t>Use of internet for inappropriate practice</a:t>
            </a:r>
          </a:p>
          <a:p>
            <a:pPr lvl="1"/>
            <a:r>
              <a:rPr lang="en-US" dirty="0"/>
              <a:t>Prescribing without clinical relationship</a:t>
            </a:r>
          </a:p>
          <a:p>
            <a:r>
              <a:rPr lang="en-US" dirty="0"/>
              <a:t>Online misrepresentation of credentials</a:t>
            </a:r>
          </a:p>
          <a:p>
            <a:r>
              <a:rPr lang="en-US" dirty="0"/>
              <a:t>Outcomes</a:t>
            </a:r>
          </a:p>
          <a:p>
            <a:pPr lvl="1"/>
            <a:r>
              <a:rPr lang="en-US" dirty="0"/>
              <a:t>Restriction, suspension or revocation – 56%</a:t>
            </a:r>
          </a:p>
          <a:p>
            <a:pPr lvl="1"/>
            <a:r>
              <a:rPr lang="en-US" dirty="0"/>
              <a:t>Letter of reprimand – 23% </a:t>
            </a:r>
          </a:p>
        </p:txBody>
      </p:sp>
      <p:pic>
        <p:nvPicPr>
          <p:cNvPr id="5" name="Picture 4" descr="A screenshot of a cell phone&#10;&#10;Description automatically generated">
            <a:extLst>
              <a:ext uri="{FF2B5EF4-FFF2-40B4-BE49-F238E27FC236}">
                <a16:creationId xmlns:a16="http://schemas.microsoft.com/office/drawing/2014/main" id="{3BF50BA3-9B87-4E4F-9995-16CC7A57E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258" y="1690688"/>
            <a:ext cx="4260222" cy="3154867"/>
          </a:xfrm>
          <a:prstGeom prst="rect">
            <a:avLst/>
          </a:prstGeom>
        </p:spPr>
      </p:pic>
      <p:sp>
        <p:nvSpPr>
          <p:cNvPr id="6" name="TextBox 5">
            <a:extLst>
              <a:ext uri="{FF2B5EF4-FFF2-40B4-BE49-F238E27FC236}">
                <a16:creationId xmlns:a16="http://schemas.microsoft.com/office/drawing/2014/main" id="{9D4F852D-6739-4B63-B44E-1C523165947C}"/>
              </a:ext>
            </a:extLst>
          </p:cNvPr>
          <p:cNvSpPr txBox="1"/>
          <p:nvPr/>
        </p:nvSpPr>
        <p:spPr>
          <a:xfrm>
            <a:off x="7906079" y="5160196"/>
            <a:ext cx="4582160" cy="369332"/>
          </a:xfrm>
          <a:prstGeom prst="rect">
            <a:avLst/>
          </a:prstGeom>
          <a:noFill/>
        </p:spPr>
        <p:txBody>
          <a:bodyPr wrap="square" rtlCol="0">
            <a:spAutoFit/>
          </a:bodyPr>
          <a:lstStyle/>
          <a:p>
            <a:r>
              <a:rPr lang="pt-BR" dirty="0">
                <a:solidFill>
                  <a:schemeClr val="accent4">
                    <a:lumMod val="75000"/>
                  </a:schemeClr>
                </a:solidFill>
              </a:rPr>
              <a:t>JAMA. 2012 Mar 21;307(11):1141-2</a:t>
            </a:r>
            <a:endParaRPr lang="en-US" dirty="0">
              <a:solidFill>
                <a:schemeClr val="accent4">
                  <a:lumMod val="75000"/>
                </a:schemeClr>
              </a:solidFill>
            </a:endParaRPr>
          </a:p>
        </p:txBody>
      </p:sp>
    </p:spTree>
    <p:extLst>
      <p:ext uri="{BB962C8B-B14F-4D97-AF65-F5344CB8AC3E}">
        <p14:creationId xmlns:p14="http://schemas.microsoft.com/office/powerpoint/2010/main" val="1107709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0D0ADC-4A83-444E-8997-008FC28790C8}"/>
              </a:ext>
            </a:extLst>
          </p:cNvPr>
          <p:cNvSpPr>
            <a:spLocks noGrp="1"/>
          </p:cNvSpPr>
          <p:nvPr>
            <p:ph type="title"/>
          </p:nvPr>
        </p:nvSpPr>
        <p:spPr/>
        <p:txBody>
          <a:bodyPr>
            <a:normAutofit/>
          </a:bodyPr>
          <a:lstStyle/>
          <a:p>
            <a:r>
              <a:rPr lang="en-US" dirty="0"/>
              <a:t>Do We Need to Teach Professionalism?</a:t>
            </a:r>
          </a:p>
        </p:txBody>
      </p:sp>
      <p:sp>
        <p:nvSpPr>
          <p:cNvPr id="3" name="Content Placeholder 2">
            <a:extLst>
              <a:ext uri="{FF2B5EF4-FFF2-40B4-BE49-F238E27FC236}">
                <a16:creationId xmlns:a16="http://schemas.microsoft.com/office/drawing/2014/main" id="{ED11A4A7-337B-47F5-89ED-B737DC2552F2}"/>
              </a:ext>
            </a:extLst>
          </p:cNvPr>
          <p:cNvSpPr>
            <a:spLocks noGrp="1"/>
          </p:cNvSpPr>
          <p:nvPr>
            <p:ph idx="1"/>
          </p:nvPr>
        </p:nvSpPr>
        <p:spPr>
          <a:xfrm>
            <a:off x="838200" y="1886741"/>
            <a:ext cx="10515600" cy="4183289"/>
          </a:xfrm>
        </p:spPr>
        <p:txBody>
          <a:bodyPr>
            <a:normAutofit fontScale="85000" lnSpcReduction="10000"/>
          </a:bodyPr>
          <a:lstStyle/>
          <a:p>
            <a:r>
              <a:rPr lang="en-US" dirty="0"/>
              <a:t>Emergency physicians (residents/faculty) and SMB’s</a:t>
            </a:r>
            <a:r>
              <a:rPr lang="en-US" baseline="30000" dirty="0"/>
              <a:t>1</a:t>
            </a:r>
          </a:p>
          <a:p>
            <a:pPr lvl="1"/>
            <a:r>
              <a:rPr lang="en-US" dirty="0"/>
              <a:t>Aligned</a:t>
            </a:r>
          </a:p>
          <a:p>
            <a:pPr lvl="2"/>
            <a:r>
              <a:rPr lang="en-US" dirty="0"/>
              <a:t>Patient information, inappropriate communication, and discriminatory speech</a:t>
            </a:r>
          </a:p>
          <a:p>
            <a:pPr lvl="1"/>
            <a:r>
              <a:rPr lang="en-US" dirty="0"/>
              <a:t>Not aligned </a:t>
            </a:r>
          </a:p>
          <a:p>
            <a:pPr lvl="2"/>
            <a:r>
              <a:rPr lang="en-US" dirty="0"/>
              <a:t>Derogatory remarks, alcohol use</a:t>
            </a:r>
          </a:p>
          <a:p>
            <a:r>
              <a:rPr lang="en-US" dirty="0"/>
              <a:t> Urologists</a:t>
            </a:r>
            <a:r>
              <a:rPr lang="en-US" baseline="30000" dirty="0"/>
              <a:t>2</a:t>
            </a:r>
          </a:p>
          <a:p>
            <a:pPr lvl="1"/>
            <a:r>
              <a:rPr lang="en-US" dirty="0"/>
              <a:t>Facebook - residency graduates</a:t>
            </a:r>
          </a:p>
          <a:p>
            <a:pPr lvl="2"/>
            <a:r>
              <a:rPr lang="en-US" dirty="0"/>
              <a:t>40% unprofessional content</a:t>
            </a:r>
          </a:p>
          <a:p>
            <a:pPr lvl="2"/>
            <a:r>
              <a:rPr lang="en-US" dirty="0"/>
              <a:t>13 % explicitly unprofessional </a:t>
            </a:r>
          </a:p>
          <a:p>
            <a:pPr lvl="3"/>
            <a:r>
              <a:rPr lang="en-US" dirty="0"/>
              <a:t>Intoxication, uncensored profanity, unlawful behavior, confidential patient information</a:t>
            </a:r>
          </a:p>
          <a:p>
            <a:pPr lvl="2"/>
            <a:endParaRPr lang="en-US" dirty="0"/>
          </a:p>
          <a:p>
            <a:pPr lvl="2"/>
            <a:endParaRPr lang="en-US" dirty="0"/>
          </a:p>
        </p:txBody>
      </p:sp>
      <p:sp>
        <p:nvSpPr>
          <p:cNvPr id="5" name="TextBox 4">
            <a:extLst>
              <a:ext uri="{FF2B5EF4-FFF2-40B4-BE49-F238E27FC236}">
                <a16:creationId xmlns:a16="http://schemas.microsoft.com/office/drawing/2014/main" id="{6E5C7236-1DF4-43A5-9EF0-507DF10163A5}"/>
              </a:ext>
            </a:extLst>
          </p:cNvPr>
          <p:cNvSpPr txBox="1"/>
          <p:nvPr/>
        </p:nvSpPr>
        <p:spPr>
          <a:xfrm>
            <a:off x="7437120" y="5602069"/>
            <a:ext cx="4348480" cy="646331"/>
          </a:xfrm>
          <a:prstGeom prst="rect">
            <a:avLst/>
          </a:prstGeom>
          <a:noFill/>
        </p:spPr>
        <p:txBody>
          <a:bodyPr wrap="square" rtlCol="0">
            <a:spAutoFit/>
          </a:bodyPr>
          <a:lstStyle/>
          <a:p>
            <a:pPr marL="342900" indent="-342900">
              <a:buAutoNum type="arabicParenR"/>
            </a:pPr>
            <a:r>
              <a:rPr lang="en-US" dirty="0">
                <a:solidFill>
                  <a:schemeClr val="accent4">
                    <a:lumMod val="75000"/>
                  </a:schemeClr>
                </a:solidFill>
              </a:rPr>
              <a:t>J Grad Med Educ. 2017 Feb;9(1):85-89</a:t>
            </a:r>
          </a:p>
          <a:p>
            <a:pPr marL="342900" indent="-342900">
              <a:buAutoNum type="arabicParenR"/>
            </a:pPr>
            <a:r>
              <a:rPr lang="sv-SE" dirty="0">
                <a:solidFill>
                  <a:schemeClr val="accent4">
                    <a:lumMod val="75000"/>
                  </a:schemeClr>
                </a:solidFill>
              </a:rPr>
              <a:t>BJU Int. 2017 Jun;119(6):955-960.</a:t>
            </a:r>
            <a:endParaRPr lang="en-US" dirty="0">
              <a:solidFill>
                <a:schemeClr val="accent4">
                  <a:lumMod val="75000"/>
                </a:schemeClr>
              </a:solidFill>
            </a:endParaRPr>
          </a:p>
        </p:txBody>
      </p:sp>
    </p:spTree>
    <p:extLst>
      <p:ext uri="{BB962C8B-B14F-4D97-AF65-F5344CB8AC3E}">
        <p14:creationId xmlns:p14="http://schemas.microsoft.com/office/powerpoint/2010/main" val="408170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BE9E4C-9370-4081-9FB3-2C000ED386B7}"/>
              </a:ext>
            </a:extLst>
          </p:cNvPr>
          <p:cNvSpPr>
            <a:spLocks noGrp="1"/>
          </p:cNvSpPr>
          <p:nvPr>
            <p:ph type="title"/>
          </p:nvPr>
        </p:nvSpPr>
        <p:spPr/>
        <p:txBody>
          <a:bodyPr>
            <a:normAutofit/>
          </a:bodyPr>
          <a:lstStyle/>
          <a:p>
            <a:r>
              <a:rPr lang="en-US" dirty="0"/>
              <a:t>Do We Need to Teach Professionalism?</a:t>
            </a:r>
          </a:p>
        </p:txBody>
      </p:sp>
      <p:sp>
        <p:nvSpPr>
          <p:cNvPr id="3" name="Content Placeholder 2">
            <a:extLst>
              <a:ext uri="{FF2B5EF4-FFF2-40B4-BE49-F238E27FC236}">
                <a16:creationId xmlns:a16="http://schemas.microsoft.com/office/drawing/2014/main" id="{505CCC09-014A-4FE8-8A4E-06E46ED6D65E}"/>
              </a:ext>
            </a:extLst>
          </p:cNvPr>
          <p:cNvSpPr>
            <a:spLocks noGrp="1"/>
          </p:cNvSpPr>
          <p:nvPr>
            <p:ph idx="1"/>
          </p:nvPr>
        </p:nvSpPr>
        <p:spPr>
          <a:xfrm>
            <a:off x="838200" y="1825625"/>
            <a:ext cx="7879080" cy="3400187"/>
          </a:xfrm>
        </p:spPr>
        <p:txBody>
          <a:bodyPr>
            <a:normAutofit fontScale="92500" lnSpcReduction="20000"/>
          </a:bodyPr>
          <a:lstStyle/>
          <a:p>
            <a:r>
              <a:rPr lang="en-US" dirty="0"/>
              <a:t>Dangers of Social Media</a:t>
            </a:r>
            <a:r>
              <a:rPr lang="en-US" baseline="30000" dirty="0"/>
              <a:t>1</a:t>
            </a:r>
          </a:p>
          <a:p>
            <a:pPr lvl="1"/>
            <a:r>
              <a:rPr lang="en-US" dirty="0"/>
              <a:t>Audience is poorly defined</a:t>
            </a:r>
          </a:p>
          <a:p>
            <a:pPr lvl="1"/>
            <a:r>
              <a:rPr lang="en-US" dirty="0"/>
              <a:t>Accuracy is not guaranteed</a:t>
            </a:r>
          </a:p>
          <a:p>
            <a:pPr lvl="1"/>
            <a:r>
              <a:rPr lang="en-US" dirty="0"/>
              <a:t>Nothing is truly private</a:t>
            </a:r>
          </a:p>
          <a:p>
            <a:pPr lvl="1"/>
            <a:r>
              <a:rPr lang="en-US" dirty="0"/>
              <a:t>Fairness is seemingly irrelevant</a:t>
            </a:r>
          </a:p>
          <a:p>
            <a:pPr lvl="1"/>
            <a:r>
              <a:rPr lang="en-US" dirty="0"/>
              <a:t>Nothing is temporary and the past can haunt you	</a:t>
            </a:r>
          </a:p>
          <a:p>
            <a:r>
              <a:rPr lang="en-US" dirty="0"/>
              <a:t>Teaching may change behavior</a:t>
            </a:r>
            <a:r>
              <a:rPr lang="en-US" baseline="30000" dirty="0"/>
              <a:t>2</a:t>
            </a:r>
          </a:p>
          <a:p>
            <a:endParaRPr lang="en-US" dirty="0"/>
          </a:p>
        </p:txBody>
      </p:sp>
      <p:sp>
        <p:nvSpPr>
          <p:cNvPr id="5" name="TextBox 4">
            <a:extLst>
              <a:ext uri="{FF2B5EF4-FFF2-40B4-BE49-F238E27FC236}">
                <a16:creationId xmlns:a16="http://schemas.microsoft.com/office/drawing/2014/main" id="{9DF22DBC-9536-4815-BA73-CACEAAF89433}"/>
              </a:ext>
            </a:extLst>
          </p:cNvPr>
          <p:cNvSpPr txBox="1"/>
          <p:nvPr/>
        </p:nvSpPr>
        <p:spPr>
          <a:xfrm>
            <a:off x="6685280" y="4856480"/>
            <a:ext cx="4582160" cy="646331"/>
          </a:xfrm>
          <a:prstGeom prst="rect">
            <a:avLst/>
          </a:prstGeom>
          <a:noFill/>
        </p:spPr>
        <p:txBody>
          <a:bodyPr wrap="square" rtlCol="0">
            <a:spAutoFit/>
          </a:bodyPr>
          <a:lstStyle/>
          <a:p>
            <a:r>
              <a:rPr lang="fr-FR" dirty="0">
                <a:solidFill>
                  <a:schemeClr val="accent4">
                    <a:lumMod val="75000"/>
                  </a:schemeClr>
                </a:solidFill>
              </a:rPr>
              <a:t>1) Clin Colon Rectal Surg. 2017;30:264-269</a:t>
            </a:r>
          </a:p>
          <a:p>
            <a:r>
              <a:rPr lang="en-US" dirty="0">
                <a:solidFill>
                  <a:schemeClr val="accent4">
                    <a:lumMod val="75000"/>
                  </a:schemeClr>
                </a:solidFill>
              </a:rPr>
              <a:t>2) J Med Internet Res. 2016 Jun 9;18(6):e119</a:t>
            </a:r>
          </a:p>
        </p:txBody>
      </p:sp>
    </p:spTree>
    <p:extLst>
      <p:ext uri="{BB962C8B-B14F-4D97-AF65-F5344CB8AC3E}">
        <p14:creationId xmlns:p14="http://schemas.microsoft.com/office/powerpoint/2010/main" val="3531296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BA3CD0-73EA-4574-936F-23F608BD059D}"/>
              </a:ext>
            </a:extLst>
          </p:cNvPr>
          <p:cNvSpPr>
            <a:spLocks noGrp="1"/>
          </p:cNvSpPr>
          <p:nvPr>
            <p:ph idx="1"/>
          </p:nvPr>
        </p:nvSpPr>
        <p:spPr>
          <a:xfrm>
            <a:off x="838200" y="1825625"/>
            <a:ext cx="8935720" cy="3264535"/>
          </a:xfrm>
        </p:spPr>
        <p:txBody>
          <a:bodyPr/>
          <a:lstStyle/>
          <a:p>
            <a:r>
              <a:rPr lang="en-US" dirty="0"/>
              <a:t>Acknowledge the positives of social media</a:t>
            </a:r>
          </a:p>
          <a:p>
            <a:r>
              <a:rPr lang="en-US" dirty="0"/>
              <a:t>Need to guide rather than proscribe? </a:t>
            </a:r>
          </a:p>
          <a:p>
            <a:r>
              <a:rPr lang="en-US" dirty="0"/>
              <a:t>New definition of professionalism? </a:t>
            </a:r>
          </a:p>
          <a:p>
            <a:r>
              <a:rPr lang="en-US" dirty="0"/>
              <a:t>Reasonable approach</a:t>
            </a:r>
            <a:r>
              <a:rPr lang="en-US" baseline="30000" dirty="0"/>
              <a:t>1</a:t>
            </a:r>
          </a:p>
          <a:p>
            <a:pPr lvl="1"/>
            <a:r>
              <a:rPr lang="en-US" dirty="0"/>
              <a:t>Practice - deliberate, ethical, accountable </a:t>
            </a:r>
          </a:p>
          <a:p>
            <a:pPr lvl="1"/>
            <a:r>
              <a:rPr lang="en-US" dirty="0"/>
              <a:t>Strategies - awareness, alignment, assessment, accountability</a:t>
            </a:r>
          </a:p>
          <a:p>
            <a:pPr marL="0" indent="0">
              <a:buNone/>
            </a:pPr>
            <a:endParaRPr lang="en-US" dirty="0"/>
          </a:p>
        </p:txBody>
      </p:sp>
      <p:sp>
        <p:nvSpPr>
          <p:cNvPr id="4" name="Title 1">
            <a:extLst>
              <a:ext uri="{FF2B5EF4-FFF2-40B4-BE49-F238E27FC236}">
                <a16:creationId xmlns:a16="http://schemas.microsoft.com/office/drawing/2014/main" id="{DBC1B27C-01B8-45FF-A9AF-BF913014F027}"/>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a:solidFill>
                  <a:srgbClr val="E5B376"/>
                </a:solidFill>
                <a:latin typeface="Palatino Linotype" panose="02040502050505030304" pitchFamily="18" charset="0"/>
                <a:ea typeface="+mj-ea"/>
                <a:cs typeface="+mj-cs"/>
              </a:defRPr>
            </a:lvl1pPr>
          </a:lstStyle>
          <a:p>
            <a:r>
              <a:rPr lang="en-US" dirty="0"/>
              <a:t>Do We Need to Teach Professionalism?</a:t>
            </a:r>
          </a:p>
        </p:txBody>
      </p:sp>
      <p:sp>
        <p:nvSpPr>
          <p:cNvPr id="5" name="TextBox 4">
            <a:extLst>
              <a:ext uri="{FF2B5EF4-FFF2-40B4-BE49-F238E27FC236}">
                <a16:creationId xmlns:a16="http://schemas.microsoft.com/office/drawing/2014/main" id="{28D73BA6-9F08-4CF3-961C-F345EBB2D55C}"/>
              </a:ext>
            </a:extLst>
          </p:cNvPr>
          <p:cNvSpPr txBox="1"/>
          <p:nvPr/>
        </p:nvSpPr>
        <p:spPr>
          <a:xfrm>
            <a:off x="8026400" y="5303520"/>
            <a:ext cx="3479800" cy="646331"/>
          </a:xfrm>
          <a:prstGeom prst="rect">
            <a:avLst/>
          </a:prstGeom>
          <a:noFill/>
        </p:spPr>
        <p:txBody>
          <a:bodyPr wrap="square" rtlCol="0">
            <a:spAutoFit/>
          </a:bodyPr>
          <a:lstStyle/>
          <a:p>
            <a:r>
              <a:rPr lang="en-US" dirty="0">
                <a:solidFill>
                  <a:schemeClr val="accent4">
                    <a:lumMod val="75000"/>
                  </a:schemeClr>
                </a:solidFill>
              </a:rPr>
              <a:t>1) Med Teacher 2015, 37: 844–849</a:t>
            </a:r>
          </a:p>
          <a:p>
            <a:endParaRPr lang="en-US" dirty="0"/>
          </a:p>
        </p:txBody>
      </p:sp>
    </p:spTree>
    <p:extLst>
      <p:ext uri="{BB962C8B-B14F-4D97-AF65-F5344CB8AC3E}">
        <p14:creationId xmlns:p14="http://schemas.microsoft.com/office/powerpoint/2010/main" val="3170229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E0FA-3DE8-4891-9A22-26D301057C47}"/>
              </a:ext>
            </a:extLst>
          </p:cNvPr>
          <p:cNvSpPr>
            <a:spLocks noGrp="1"/>
          </p:cNvSpPr>
          <p:nvPr>
            <p:ph type="title"/>
          </p:nvPr>
        </p:nvSpPr>
        <p:spPr>
          <a:xfrm>
            <a:off x="386080" y="375285"/>
            <a:ext cx="11257280" cy="1325563"/>
          </a:xfrm>
        </p:spPr>
        <p:txBody>
          <a:bodyPr>
            <a:normAutofit/>
          </a:bodyPr>
          <a:lstStyle/>
          <a:p>
            <a:r>
              <a:rPr lang="en-US" dirty="0"/>
              <a:t>Do We Need To Assess Professionalism?</a:t>
            </a:r>
          </a:p>
        </p:txBody>
      </p:sp>
      <p:sp>
        <p:nvSpPr>
          <p:cNvPr id="3" name="Content Placeholder 2">
            <a:extLst>
              <a:ext uri="{FF2B5EF4-FFF2-40B4-BE49-F238E27FC236}">
                <a16:creationId xmlns:a16="http://schemas.microsoft.com/office/drawing/2014/main" id="{B53BD69F-3B05-4D41-8AEC-489844DF8ED7}"/>
              </a:ext>
            </a:extLst>
          </p:cNvPr>
          <p:cNvSpPr>
            <a:spLocks noGrp="1"/>
          </p:cNvSpPr>
          <p:nvPr>
            <p:ph idx="1"/>
          </p:nvPr>
        </p:nvSpPr>
        <p:spPr>
          <a:xfrm>
            <a:off x="838200" y="1700848"/>
            <a:ext cx="10515600" cy="4183289"/>
          </a:xfrm>
        </p:spPr>
        <p:txBody>
          <a:bodyPr/>
          <a:lstStyle/>
          <a:p>
            <a:r>
              <a:rPr lang="en-US" dirty="0"/>
              <a:t>Awareness and correction</a:t>
            </a:r>
          </a:p>
          <a:p>
            <a:r>
              <a:rPr lang="en-US" dirty="0"/>
              <a:t>ACGME requirement</a:t>
            </a:r>
          </a:p>
        </p:txBody>
      </p:sp>
    </p:spTree>
    <p:extLst>
      <p:ext uri="{BB962C8B-B14F-4D97-AF65-F5344CB8AC3E}">
        <p14:creationId xmlns:p14="http://schemas.microsoft.com/office/powerpoint/2010/main" val="5364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E0FA-3DE8-4891-9A22-26D301057C47}"/>
              </a:ext>
            </a:extLst>
          </p:cNvPr>
          <p:cNvSpPr>
            <a:spLocks noGrp="1"/>
          </p:cNvSpPr>
          <p:nvPr>
            <p:ph type="title"/>
          </p:nvPr>
        </p:nvSpPr>
        <p:spPr>
          <a:xfrm>
            <a:off x="386080" y="375285"/>
            <a:ext cx="11257280" cy="1325563"/>
          </a:xfrm>
        </p:spPr>
        <p:txBody>
          <a:bodyPr>
            <a:normAutofit/>
          </a:bodyPr>
          <a:lstStyle/>
          <a:p>
            <a:r>
              <a:rPr lang="en-US" dirty="0"/>
              <a:t>Do We Need To Assess Professionalism?</a:t>
            </a:r>
          </a:p>
        </p:txBody>
      </p:sp>
      <p:sp>
        <p:nvSpPr>
          <p:cNvPr id="3" name="Content Placeholder 2">
            <a:extLst>
              <a:ext uri="{FF2B5EF4-FFF2-40B4-BE49-F238E27FC236}">
                <a16:creationId xmlns:a16="http://schemas.microsoft.com/office/drawing/2014/main" id="{B53BD69F-3B05-4D41-8AEC-489844DF8ED7}"/>
              </a:ext>
            </a:extLst>
          </p:cNvPr>
          <p:cNvSpPr>
            <a:spLocks noGrp="1"/>
          </p:cNvSpPr>
          <p:nvPr>
            <p:ph idx="1"/>
          </p:nvPr>
        </p:nvSpPr>
        <p:spPr>
          <a:xfrm>
            <a:off x="838199" y="1700848"/>
            <a:ext cx="7992291" cy="4183289"/>
          </a:xfrm>
        </p:spPr>
        <p:txBody>
          <a:bodyPr/>
          <a:lstStyle/>
          <a:p>
            <a:r>
              <a:rPr lang="en-US" dirty="0"/>
              <a:t>Awareness and correction</a:t>
            </a:r>
          </a:p>
          <a:p>
            <a:r>
              <a:rPr lang="en-US" dirty="0"/>
              <a:t>ACGME requirement</a:t>
            </a:r>
          </a:p>
          <a:p>
            <a:r>
              <a:rPr lang="en-US" dirty="0"/>
              <a:t>Barriers</a:t>
            </a:r>
            <a:r>
              <a:rPr lang="en-US" baseline="30000" dirty="0"/>
              <a:t>*</a:t>
            </a:r>
          </a:p>
          <a:p>
            <a:pPr lvl="1"/>
            <a:r>
              <a:rPr lang="en-US" dirty="0"/>
              <a:t>Uncertainty about process</a:t>
            </a:r>
          </a:p>
          <a:p>
            <a:pPr lvl="1"/>
            <a:r>
              <a:rPr lang="en-US" dirty="0"/>
              <a:t>Ambiguity about facts</a:t>
            </a:r>
          </a:p>
          <a:p>
            <a:pPr lvl="1"/>
            <a:r>
              <a:rPr lang="en-US" dirty="0"/>
              <a:t>Effects on the learner</a:t>
            </a:r>
          </a:p>
          <a:p>
            <a:pPr lvl="1"/>
            <a:r>
              <a:rPr lang="en-US" dirty="0"/>
              <a:t>Time constraints</a:t>
            </a:r>
          </a:p>
          <a:p>
            <a:pPr lvl="1"/>
            <a:r>
              <a:rPr lang="en-US" dirty="0"/>
              <a:t>Fear of retribution</a:t>
            </a:r>
          </a:p>
          <a:p>
            <a:pPr lvl="1"/>
            <a:r>
              <a:rPr lang="en-US" dirty="0"/>
              <a:t>Responsibility about reporting</a:t>
            </a:r>
          </a:p>
          <a:p>
            <a:pPr lvl="1"/>
            <a:endParaRPr lang="en-US" dirty="0"/>
          </a:p>
        </p:txBody>
      </p:sp>
      <p:sp>
        <p:nvSpPr>
          <p:cNvPr id="4" name="TextBox 3">
            <a:extLst>
              <a:ext uri="{FF2B5EF4-FFF2-40B4-BE49-F238E27FC236}">
                <a16:creationId xmlns:a16="http://schemas.microsoft.com/office/drawing/2014/main" id="{69683C0B-64B2-412C-BB8D-574CF511BF1D}"/>
              </a:ext>
            </a:extLst>
          </p:cNvPr>
          <p:cNvSpPr txBox="1"/>
          <p:nvPr/>
        </p:nvSpPr>
        <p:spPr>
          <a:xfrm>
            <a:off x="7894320" y="4886960"/>
            <a:ext cx="3459480" cy="369332"/>
          </a:xfrm>
          <a:prstGeom prst="rect">
            <a:avLst/>
          </a:prstGeom>
          <a:noFill/>
        </p:spPr>
        <p:txBody>
          <a:bodyPr wrap="square" rtlCol="0">
            <a:spAutoFit/>
          </a:bodyPr>
          <a:lstStyle/>
          <a:p>
            <a:r>
              <a:rPr lang="en-US" dirty="0">
                <a:solidFill>
                  <a:schemeClr val="accent4">
                    <a:lumMod val="75000"/>
                  </a:schemeClr>
                </a:solidFill>
              </a:rPr>
              <a:t>* </a:t>
            </a:r>
            <a:r>
              <a:rPr lang="en-US" dirty="0" err="1">
                <a:solidFill>
                  <a:schemeClr val="accent4">
                    <a:lumMod val="75000"/>
                  </a:schemeClr>
                </a:solidFill>
              </a:rPr>
              <a:t>Acad</a:t>
            </a:r>
            <a:r>
              <a:rPr lang="en-US" dirty="0">
                <a:solidFill>
                  <a:schemeClr val="accent4">
                    <a:lumMod val="75000"/>
                  </a:schemeClr>
                </a:solidFill>
              </a:rPr>
              <a:t> Med. 2018;93:1700–1706</a:t>
            </a:r>
            <a:r>
              <a:rPr lang="en-US" dirty="0"/>
              <a:t>.</a:t>
            </a:r>
          </a:p>
        </p:txBody>
      </p:sp>
    </p:spTree>
    <p:extLst>
      <p:ext uri="{BB962C8B-B14F-4D97-AF65-F5344CB8AC3E}">
        <p14:creationId xmlns:p14="http://schemas.microsoft.com/office/powerpoint/2010/main" val="96172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2C53-7944-4A09-A00C-8B17D44087FD}"/>
              </a:ext>
            </a:extLst>
          </p:cNvPr>
          <p:cNvSpPr>
            <a:spLocks noGrp="1"/>
          </p:cNvSpPr>
          <p:nvPr>
            <p:ph type="title"/>
          </p:nvPr>
        </p:nvSpPr>
        <p:spPr/>
        <p:txBody>
          <a:bodyPr/>
          <a:lstStyle/>
          <a:p>
            <a:r>
              <a:rPr lang="en-US" dirty="0"/>
              <a:t>ABR Mission Statement</a:t>
            </a:r>
          </a:p>
        </p:txBody>
      </p:sp>
      <p:sp>
        <p:nvSpPr>
          <p:cNvPr id="3" name="Content Placeholder 2">
            <a:extLst>
              <a:ext uri="{FF2B5EF4-FFF2-40B4-BE49-F238E27FC236}">
                <a16:creationId xmlns:a16="http://schemas.microsoft.com/office/drawing/2014/main" id="{A842E47C-FC60-4F35-AE51-13B19845B481}"/>
              </a:ext>
            </a:extLst>
          </p:cNvPr>
          <p:cNvSpPr>
            <a:spLocks noGrp="1"/>
          </p:cNvSpPr>
          <p:nvPr>
            <p:ph idx="1"/>
          </p:nvPr>
        </p:nvSpPr>
        <p:spPr>
          <a:xfrm>
            <a:off x="838200" y="2099946"/>
            <a:ext cx="9403080" cy="1884226"/>
          </a:xfrm>
        </p:spPr>
        <p:txBody>
          <a:bodyPr>
            <a:noAutofit/>
          </a:bodyPr>
          <a:lstStyle/>
          <a:p>
            <a:pPr marL="0" indent="0">
              <a:buNone/>
            </a:pPr>
            <a:r>
              <a:rPr lang="en-US" sz="3600" dirty="0"/>
              <a:t>Our mission is to certify that our diplomates demonstrate the requisite knowledge, skill, and understanding of their disciplines to the benefit of patients.</a:t>
            </a:r>
          </a:p>
        </p:txBody>
      </p:sp>
    </p:spTree>
    <p:extLst>
      <p:ext uri="{BB962C8B-B14F-4D97-AF65-F5344CB8AC3E}">
        <p14:creationId xmlns:p14="http://schemas.microsoft.com/office/powerpoint/2010/main" val="3059079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E0FA-3DE8-4891-9A22-26D301057C47}"/>
              </a:ext>
            </a:extLst>
          </p:cNvPr>
          <p:cNvSpPr>
            <a:spLocks noGrp="1"/>
          </p:cNvSpPr>
          <p:nvPr>
            <p:ph type="title"/>
          </p:nvPr>
        </p:nvSpPr>
        <p:spPr>
          <a:xfrm>
            <a:off x="386080" y="375285"/>
            <a:ext cx="11257280" cy="1325563"/>
          </a:xfrm>
        </p:spPr>
        <p:txBody>
          <a:bodyPr>
            <a:normAutofit/>
          </a:bodyPr>
          <a:lstStyle/>
          <a:p>
            <a:r>
              <a:rPr lang="en-US" dirty="0"/>
              <a:t>Do We Need To Assess Professionalism?</a:t>
            </a:r>
          </a:p>
        </p:txBody>
      </p:sp>
      <p:sp>
        <p:nvSpPr>
          <p:cNvPr id="3" name="Content Placeholder 2">
            <a:extLst>
              <a:ext uri="{FF2B5EF4-FFF2-40B4-BE49-F238E27FC236}">
                <a16:creationId xmlns:a16="http://schemas.microsoft.com/office/drawing/2014/main" id="{B53BD69F-3B05-4D41-8AEC-489844DF8ED7}"/>
              </a:ext>
            </a:extLst>
          </p:cNvPr>
          <p:cNvSpPr>
            <a:spLocks noGrp="1"/>
          </p:cNvSpPr>
          <p:nvPr>
            <p:ph idx="1"/>
          </p:nvPr>
        </p:nvSpPr>
        <p:spPr>
          <a:xfrm>
            <a:off x="121920" y="1700849"/>
            <a:ext cx="10656916" cy="3186112"/>
          </a:xfrm>
        </p:spPr>
        <p:txBody>
          <a:bodyPr>
            <a:normAutofit fontScale="85000" lnSpcReduction="20000"/>
          </a:bodyPr>
          <a:lstStyle/>
          <a:p>
            <a:pPr lvl="1"/>
            <a:r>
              <a:rPr lang="en-US" sz="3200" dirty="0"/>
              <a:t>Medical students with professionalism issues</a:t>
            </a:r>
            <a:r>
              <a:rPr lang="en-US" sz="3200" baseline="30000" dirty="0"/>
              <a:t>1</a:t>
            </a:r>
          </a:p>
          <a:p>
            <a:pPr lvl="2"/>
            <a:r>
              <a:rPr lang="en-US" sz="2800" dirty="0"/>
              <a:t>Irresponsible ≥3 events – 8x more likely to disciplined by SMB</a:t>
            </a:r>
          </a:p>
          <a:p>
            <a:pPr lvl="2"/>
            <a:r>
              <a:rPr lang="en-US" sz="2800" dirty="0"/>
              <a:t>Resistant to self improvement – 3x more likely</a:t>
            </a:r>
          </a:p>
          <a:p>
            <a:pPr lvl="1"/>
            <a:r>
              <a:rPr lang="en-US" sz="3200" dirty="0"/>
              <a:t>Int Med – behavioral and cognitive issues at risk for SMB action</a:t>
            </a:r>
            <a:r>
              <a:rPr lang="en-US" sz="3200" baseline="30000" dirty="0"/>
              <a:t>2</a:t>
            </a:r>
          </a:p>
          <a:p>
            <a:pPr lvl="2"/>
            <a:r>
              <a:rPr lang="en-US" sz="2800" dirty="0"/>
              <a:t>Low professionalism score on annual assessment increased risk</a:t>
            </a:r>
          </a:p>
          <a:p>
            <a:pPr lvl="2"/>
            <a:r>
              <a:rPr lang="en-US" sz="2800" dirty="0"/>
              <a:t>High ABIM cert exam scores decreased risk</a:t>
            </a:r>
          </a:p>
          <a:p>
            <a:pPr lvl="1"/>
            <a:r>
              <a:rPr lang="en-US" sz="3200" dirty="0"/>
              <a:t>Public judgment can be harsher than peers or faculty</a:t>
            </a:r>
            <a:r>
              <a:rPr lang="en-US" sz="3200" baseline="30000" dirty="0"/>
              <a:t>3</a:t>
            </a:r>
          </a:p>
          <a:p>
            <a:pPr lvl="2"/>
            <a:endParaRPr lang="en-US" sz="2800" dirty="0"/>
          </a:p>
          <a:p>
            <a:pPr lvl="2"/>
            <a:endParaRPr lang="en-US" sz="2800" dirty="0"/>
          </a:p>
          <a:p>
            <a:pPr lvl="1"/>
            <a:endParaRPr lang="en-US" sz="3200" baseline="30000" dirty="0"/>
          </a:p>
        </p:txBody>
      </p:sp>
      <p:sp>
        <p:nvSpPr>
          <p:cNvPr id="4" name="TextBox 3">
            <a:extLst>
              <a:ext uri="{FF2B5EF4-FFF2-40B4-BE49-F238E27FC236}">
                <a16:creationId xmlns:a16="http://schemas.microsoft.com/office/drawing/2014/main" id="{69683C0B-64B2-412C-BB8D-574CF511BF1D}"/>
              </a:ext>
            </a:extLst>
          </p:cNvPr>
          <p:cNvSpPr txBox="1"/>
          <p:nvPr/>
        </p:nvSpPr>
        <p:spPr>
          <a:xfrm>
            <a:off x="7894320" y="4886960"/>
            <a:ext cx="3459480"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269FD567-4C64-4E99-8C0B-42048A0E95A3}"/>
              </a:ext>
            </a:extLst>
          </p:cNvPr>
          <p:cNvSpPr txBox="1"/>
          <p:nvPr/>
        </p:nvSpPr>
        <p:spPr>
          <a:xfrm>
            <a:off x="7894320" y="5071626"/>
            <a:ext cx="4175760" cy="1200329"/>
          </a:xfrm>
          <a:prstGeom prst="rect">
            <a:avLst/>
          </a:prstGeom>
          <a:noFill/>
        </p:spPr>
        <p:txBody>
          <a:bodyPr wrap="square" rtlCol="0">
            <a:spAutoFit/>
          </a:bodyPr>
          <a:lstStyle/>
          <a:p>
            <a:pPr marL="342900" indent="-342900">
              <a:buFont typeface="+mj-lt"/>
              <a:buAutoNum type="arabicPeriod"/>
            </a:pPr>
            <a:r>
              <a:rPr lang="en-US" dirty="0">
                <a:solidFill>
                  <a:schemeClr val="accent4">
                    <a:lumMod val="40000"/>
                    <a:lumOff val="60000"/>
                  </a:schemeClr>
                </a:solidFill>
              </a:rPr>
              <a:t>N </a:t>
            </a:r>
            <a:r>
              <a:rPr lang="en-US" dirty="0" err="1">
                <a:solidFill>
                  <a:schemeClr val="accent4">
                    <a:lumMod val="40000"/>
                    <a:lumOff val="60000"/>
                  </a:schemeClr>
                </a:solidFill>
              </a:rPr>
              <a:t>Engl</a:t>
            </a:r>
            <a:r>
              <a:rPr lang="en-US" dirty="0">
                <a:solidFill>
                  <a:schemeClr val="accent4">
                    <a:lumMod val="40000"/>
                    <a:lumOff val="60000"/>
                  </a:schemeClr>
                </a:solidFill>
              </a:rPr>
              <a:t> J Med 2005;353:2673-82</a:t>
            </a:r>
          </a:p>
          <a:p>
            <a:pPr marL="342900" indent="-342900">
              <a:buFont typeface="+mj-lt"/>
              <a:buAutoNum type="arabicPeriod"/>
            </a:pPr>
            <a:r>
              <a:rPr lang="sv-SE" dirty="0">
                <a:solidFill>
                  <a:schemeClr val="accent4">
                    <a:lumMod val="40000"/>
                    <a:lumOff val="60000"/>
                  </a:schemeClr>
                </a:solidFill>
              </a:rPr>
              <a:t>Ann Intern Med. 2008; 148(11):869-76</a:t>
            </a:r>
            <a:endParaRPr lang="en-US" dirty="0">
              <a:solidFill>
                <a:schemeClr val="accent4">
                  <a:lumMod val="40000"/>
                  <a:lumOff val="60000"/>
                </a:schemeClr>
              </a:solidFill>
            </a:endParaRPr>
          </a:p>
          <a:p>
            <a:pPr marL="342900" indent="-342900">
              <a:buFont typeface="+mj-lt"/>
              <a:buAutoNum type="arabicPeriod"/>
            </a:pPr>
            <a:r>
              <a:rPr lang="en-US" dirty="0">
                <a:solidFill>
                  <a:schemeClr val="accent4">
                    <a:lumMod val="40000"/>
                    <a:lumOff val="60000"/>
                  </a:schemeClr>
                </a:solidFill>
              </a:rPr>
              <a:t>Med Teach. 2011;33(9):e501-8</a:t>
            </a:r>
          </a:p>
          <a:p>
            <a:endParaRPr lang="en-US" dirty="0">
              <a:solidFill>
                <a:schemeClr val="accent4">
                  <a:lumMod val="40000"/>
                  <a:lumOff val="60000"/>
                </a:schemeClr>
              </a:solidFill>
            </a:endParaRPr>
          </a:p>
        </p:txBody>
      </p:sp>
    </p:spTree>
    <p:extLst>
      <p:ext uri="{BB962C8B-B14F-4D97-AF65-F5344CB8AC3E}">
        <p14:creationId xmlns:p14="http://schemas.microsoft.com/office/powerpoint/2010/main" val="97223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C745-4A49-422A-BB89-6BD18EE6C26A}"/>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679BDF1B-026D-49A6-84C8-A7A52C8EFE99}"/>
              </a:ext>
            </a:extLst>
          </p:cNvPr>
          <p:cNvSpPr>
            <a:spLocks noGrp="1"/>
          </p:cNvSpPr>
          <p:nvPr>
            <p:ph idx="1"/>
          </p:nvPr>
        </p:nvSpPr>
        <p:spPr/>
        <p:txBody>
          <a:bodyPr>
            <a:normAutofit fontScale="92500" lnSpcReduction="10000"/>
          </a:bodyPr>
          <a:lstStyle/>
          <a:p>
            <a:r>
              <a:rPr lang="en-US" dirty="0"/>
              <a:t>Consider developing or reviewing social media policy</a:t>
            </a:r>
          </a:p>
          <a:p>
            <a:r>
              <a:rPr lang="en-US" dirty="0"/>
              <a:t>Do not assume that role modeling is enough</a:t>
            </a:r>
          </a:p>
          <a:p>
            <a:r>
              <a:rPr lang="en-US" dirty="0"/>
              <a:t>Include reflective practice and case study discussion in teaching</a:t>
            </a:r>
          </a:p>
          <a:p>
            <a:r>
              <a:rPr lang="en-US" dirty="0"/>
              <a:t>Have residents/faculty review their social media foot print</a:t>
            </a:r>
          </a:p>
          <a:p>
            <a:r>
              <a:rPr lang="en-US" dirty="0"/>
              <a:t>Foster culture of professionalism with consistent approach</a:t>
            </a:r>
          </a:p>
          <a:p>
            <a:r>
              <a:rPr lang="en-US" dirty="0"/>
              <a:t>Develop roadmap for management of professionalism lapses</a:t>
            </a:r>
          </a:p>
        </p:txBody>
      </p:sp>
    </p:spTree>
    <p:extLst>
      <p:ext uri="{BB962C8B-B14F-4D97-AF65-F5344CB8AC3E}">
        <p14:creationId xmlns:p14="http://schemas.microsoft.com/office/powerpoint/2010/main" val="161486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ircuit board&#10;&#10;Description automatically generated">
            <a:extLst>
              <a:ext uri="{FF2B5EF4-FFF2-40B4-BE49-F238E27FC236}">
                <a16:creationId xmlns:a16="http://schemas.microsoft.com/office/drawing/2014/main" id="{F28A40D3-057E-0A46-8379-38C8999D9527}"/>
              </a:ext>
            </a:extLst>
          </p:cNvPr>
          <p:cNvPicPr>
            <a:picLocks noGrp="1" noChangeAspect="1"/>
          </p:cNvPicPr>
          <p:nvPr>
            <p:ph idx="1"/>
          </p:nvPr>
        </p:nvPicPr>
        <p:blipFill>
          <a:blip r:embed="rId2"/>
          <a:stretch>
            <a:fillRect/>
          </a:stretch>
        </p:blipFill>
        <p:spPr>
          <a:xfrm>
            <a:off x="498660" y="59218"/>
            <a:ext cx="11003485" cy="6191563"/>
          </a:xfrm>
          <a:ln>
            <a:noFill/>
          </a:ln>
        </p:spPr>
      </p:pic>
      <p:sp>
        <p:nvSpPr>
          <p:cNvPr id="3" name="TextBox 2">
            <a:extLst>
              <a:ext uri="{FF2B5EF4-FFF2-40B4-BE49-F238E27FC236}">
                <a16:creationId xmlns:a16="http://schemas.microsoft.com/office/drawing/2014/main" id="{C8CECA7D-045C-2C48-8514-35A84FBC7E97}"/>
              </a:ext>
            </a:extLst>
          </p:cNvPr>
          <p:cNvSpPr txBox="1"/>
          <p:nvPr/>
        </p:nvSpPr>
        <p:spPr>
          <a:xfrm>
            <a:off x="7846708" y="607219"/>
            <a:ext cx="1336682" cy="830997"/>
          </a:xfrm>
          <a:prstGeom prst="rect">
            <a:avLst/>
          </a:prstGeom>
          <a:noFill/>
          <a:ln>
            <a:noFill/>
          </a:ln>
        </p:spPr>
        <p:txBody>
          <a:bodyPr wrap="square" rtlCol="0">
            <a:spAutoFit/>
          </a:bodyPr>
          <a:lstStyle/>
          <a:p>
            <a:r>
              <a:rPr lang="en-US" sz="4800" b="1" dirty="0">
                <a:solidFill>
                  <a:schemeClr val="bg2"/>
                </a:solidFill>
              </a:rPr>
              <a:t>ABR</a:t>
            </a:r>
          </a:p>
        </p:txBody>
      </p:sp>
      <p:sp>
        <p:nvSpPr>
          <p:cNvPr id="6" name="TextBox 5">
            <a:extLst>
              <a:ext uri="{FF2B5EF4-FFF2-40B4-BE49-F238E27FC236}">
                <a16:creationId xmlns:a16="http://schemas.microsoft.com/office/drawing/2014/main" id="{EA34A8CA-D865-B04B-AB47-2B781C304CB5}"/>
              </a:ext>
            </a:extLst>
          </p:cNvPr>
          <p:cNvSpPr txBox="1"/>
          <p:nvPr/>
        </p:nvSpPr>
        <p:spPr>
          <a:xfrm>
            <a:off x="4108468" y="607219"/>
            <a:ext cx="2650473" cy="830997"/>
          </a:xfrm>
          <a:prstGeom prst="rect">
            <a:avLst/>
          </a:prstGeom>
          <a:noFill/>
          <a:ln>
            <a:noFill/>
          </a:ln>
        </p:spPr>
        <p:txBody>
          <a:bodyPr wrap="square" rtlCol="0">
            <a:spAutoFit/>
          </a:bodyPr>
          <a:lstStyle/>
          <a:p>
            <a:r>
              <a:rPr lang="en-US" sz="4800" b="1" dirty="0">
                <a:solidFill>
                  <a:schemeClr val="bg2"/>
                </a:solidFill>
              </a:rPr>
              <a:t>ACGME</a:t>
            </a:r>
          </a:p>
        </p:txBody>
      </p:sp>
      <p:sp>
        <p:nvSpPr>
          <p:cNvPr id="7" name="TextBox 6">
            <a:extLst>
              <a:ext uri="{FF2B5EF4-FFF2-40B4-BE49-F238E27FC236}">
                <a16:creationId xmlns:a16="http://schemas.microsoft.com/office/drawing/2014/main" id="{94DDE4EB-B13C-0B4B-88E3-4C93A3EFAFEE}"/>
              </a:ext>
            </a:extLst>
          </p:cNvPr>
          <p:cNvSpPr txBox="1"/>
          <p:nvPr/>
        </p:nvSpPr>
        <p:spPr>
          <a:xfrm>
            <a:off x="6755703" y="729879"/>
            <a:ext cx="694200" cy="584775"/>
          </a:xfrm>
          <a:prstGeom prst="rect">
            <a:avLst/>
          </a:prstGeom>
          <a:noFill/>
          <a:ln>
            <a:noFill/>
          </a:ln>
        </p:spPr>
        <p:txBody>
          <a:bodyPr wrap="square" rtlCol="0">
            <a:spAutoFit/>
          </a:bodyPr>
          <a:lstStyle/>
          <a:p>
            <a:r>
              <a:rPr lang="en-US" sz="3200" b="1" dirty="0">
                <a:solidFill>
                  <a:schemeClr val="accent4"/>
                </a:solidFill>
              </a:rPr>
              <a:t>PD</a:t>
            </a:r>
          </a:p>
        </p:txBody>
      </p:sp>
      <p:cxnSp>
        <p:nvCxnSpPr>
          <p:cNvPr id="8" name="Straight Connector 7">
            <a:extLst>
              <a:ext uri="{FF2B5EF4-FFF2-40B4-BE49-F238E27FC236}">
                <a16:creationId xmlns:a16="http://schemas.microsoft.com/office/drawing/2014/main" id="{C8A412DA-F76D-684F-8B37-0767E8347C2B}"/>
              </a:ext>
            </a:extLst>
          </p:cNvPr>
          <p:cNvCxnSpPr/>
          <p:nvPr/>
        </p:nvCxnSpPr>
        <p:spPr bwMode="auto">
          <a:xfrm flipH="1" flipV="1">
            <a:off x="6139900" y="1374756"/>
            <a:ext cx="935936" cy="439233"/>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A9314C19-0ADE-C84C-9BDF-CE5CAEAACDCA}"/>
              </a:ext>
            </a:extLst>
          </p:cNvPr>
          <p:cNvCxnSpPr>
            <a:cxnSpLocks/>
          </p:cNvCxnSpPr>
          <p:nvPr/>
        </p:nvCxnSpPr>
        <p:spPr bwMode="auto">
          <a:xfrm flipH="1">
            <a:off x="7075837" y="1374756"/>
            <a:ext cx="1200979" cy="439233"/>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BFB82957-E418-3146-9C72-4149BDD1C42C}"/>
              </a:ext>
            </a:extLst>
          </p:cNvPr>
          <p:cNvCxnSpPr>
            <a:cxnSpLocks/>
          </p:cNvCxnSpPr>
          <p:nvPr/>
        </p:nvCxnSpPr>
        <p:spPr bwMode="auto">
          <a:xfrm flipV="1">
            <a:off x="7075837" y="1374756"/>
            <a:ext cx="0" cy="439233"/>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a:extLst>
              <a:ext uri="{FF2B5EF4-FFF2-40B4-BE49-F238E27FC236}">
                <a16:creationId xmlns:a16="http://schemas.microsoft.com/office/drawing/2014/main" id="{EFC38FA6-6181-4B6E-B9FB-EA6B20057D67}"/>
              </a:ext>
            </a:extLst>
          </p:cNvPr>
          <p:cNvCxnSpPr>
            <a:cxnSpLocks/>
          </p:cNvCxnSpPr>
          <p:nvPr/>
        </p:nvCxnSpPr>
        <p:spPr>
          <a:xfrm flipH="1">
            <a:off x="7398195" y="1022266"/>
            <a:ext cx="556261"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D0CE52B-D290-42D8-A889-04457BD3D1BE}"/>
              </a:ext>
            </a:extLst>
          </p:cNvPr>
          <p:cNvCxnSpPr>
            <a:cxnSpLocks/>
          </p:cNvCxnSpPr>
          <p:nvPr/>
        </p:nvCxnSpPr>
        <p:spPr>
          <a:xfrm flipH="1">
            <a:off x="6199442" y="1022266"/>
            <a:ext cx="556261"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69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tanding in front of a book shelf&#10;&#10;Description automatically generated">
            <a:extLst>
              <a:ext uri="{FF2B5EF4-FFF2-40B4-BE49-F238E27FC236}">
                <a16:creationId xmlns:a16="http://schemas.microsoft.com/office/drawing/2014/main" id="{38F3B800-4659-254B-8753-A3F6D76EB7E6}"/>
              </a:ext>
            </a:extLst>
          </p:cNvPr>
          <p:cNvPicPr>
            <a:picLocks noGrp="1" noChangeAspect="1"/>
          </p:cNvPicPr>
          <p:nvPr>
            <p:ph idx="1"/>
          </p:nvPr>
        </p:nvPicPr>
        <p:blipFill>
          <a:blip r:embed="rId2"/>
          <a:stretch>
            <a:fillRect/>
          </a:stretch>
        </p:blipFill>
        <p:spPr>
          <a:xfrm>
            <a:off x="376199" y="290385"/>
            <a:ext cx="5609965" cy="4207474"/>
          </a:xfrm>
        </p:spPr>
      </p:pic>
      <p:pic>
        <p:nvPicPr>
          <p:cNvPr id="8" name="Picture 7" descr="A group of people posing for a photo&#10;&#10;Description automatically generated">
            <a:extLst>
              <a:ext uri="{FF2B5EF4-FFF2-40B4-BE49-F238E27FC236}">
                <a16:creationId xmlns:a16="http://schemas.microsoft.com/office/drawing/2014/main" id="{78ACBA95-DA93-2141-B917-E58A78FCB623}"/>
              </a:ext>
            </a:extLst>
          </p:cNvPr>
          <p:cNvPicPr>
            <a:picLocks noChangeAspect="1"/>
          </p:cNvPicPr>
          <p:nvPr/>
        </p:nvPicPr>
        <p:blipFill>
          <a:blip r:embed="rId3"/>
          <a:stretch>
            <a:fillRect/>
          </a:stretch>
        </p:blipFill>
        <p:spPr>
          <a:xfrm>
            <a:off x="6391535" y="1419721"/>
            <a:ext cx="5609965" cy="4207474"/>
          </a:xfrm>
          <a:prstGeom prst="rect">
            <a:avLst/>
          </a:prstGeom>
        </p:spPr>
      </p:pic>
      <p:sp>
        <p:nvSpPr>
          <p:cNvPr id="9" name="TextBox 8">
            <a:extLst>
              <a:ext uri="{FF2B5EF4-FFF2-40B4-BE49-F238E27FC236}">
                <a16:creationId xmlns:a16="http://schemas.microsoft.com/office/drawing/2014/main" id="{12FCA10F-B90E-0546-BE96-04E7C7431669}"/>
              </a:ext>
            </a:extLst>
          </p:cNvPr>
          <p:cNvSpPr txBox="1"/>
          <p:nvPr/>
        </p:nvSpPr>
        <p:spPr>
          <a:xfrm>
            <a:off x="1764480" y="4051641"/>
            <a:ext cx="1510748" cy="461665"/>
          </a:xfrm>
          <a:prstGeom prst="rect">
            <a:avLst/>
          </a:prstGeom>
          <a:noFill/>
        </p:spPr>
        <p:txBody>
          <a:bodyPr wrap="square" rtlCol="0">
            <a:spAutoFit/>
          </a:bodyPr>
          <a:lstStyle/>
          <a:p>
            <a:r>
              <a:rPr lang="en-US" sz="2400" dirty="0">
                <a:highlight>
                  <a:srgbClr val="FFFF00"/>
                </a:highlight>
                <a:latin typeface="Calibri" panose="020F0502020204030204" pitchFamily="34" charset="0"/>
                <a:cs typeface="Calibri" panose="020F0502020204030204" pitchFamily="34" charset="0"/>
              </a:rPr>
              <a:t>2007</a:t>
            </a:r>
          </a:p>
        </p:txBody>
      </p:sp>
      <p:sp>
        <p:nvSpPr>
          <p:cNvPr id="10" name="TextBox 9">
            <a:extLst>
              <a:ext uri="{FF2B5EF4-FFF2-40B4-BE49-F238E27FC236}">
                <a16:creationId xmlns:a16="http://schemas.microsoft.com/office/drawing/2014/main" id="{4B6CDC36-9043-D844-9F49-FD686320EA16}"/>
              </a:ext>
            </a:extLst>
          </p:cNvPr>
          <p:cNvSpPr txBox="1"/>
          <p:nvPr/>
        </p:nvSpPr>
        <p:spPr>
          <a:xfrm>
            <a:off x="9330336" y="5207446"/>
            <a:ext cx="945589" cy="461665"/>
          </a:xfrm>
          <a:prstGeom prst="rect">
            <a:avLst/>
          </a:prstGeom>
          <a:noFill/>
        </p:spPr>
        <p:txBody>
          <a:bodyPr wrap="square" rtlCol="0">
            <a:spAutoFit/>
          </a:bodyPr>
          <a:lstStyle/>
          <a:p>
            <a:r>
              <a:rPr lang="en-US" sz="2400" dirty="0">
                <a:highlight>
                  <a:srgbClr val="FFFF00"/>
                </a:highlight>
                <a:latin typeface="Calibri" panose="020F0502020204030204" pitchFamily="34" charset="0"/>
                <a:cs typeface="Calibri" panose="020F0502020204030204" pitchFamily="34" charset="0"/>
              </a:rPr>
              <a:t>2011</a:t>
            </a:r>
          </a:p>
        </p:txBody>
      </p:sp>
    </p:spTree>
    <p:extLst>
      <p:ext uri="{BB962C8B-B14F-4D97-AF65-F5344CB8AC3E}">
        <p14:creationId xmlns:p14="http://schemas.microsoft.com/office/powerpoint/2010/main" val="363264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716E-ABE4-4ED6-BB94-ABD3B03F7CEA}"/>
              </a:ext>
            </a:extLst>
          </p:cNvPr>
          <p:cNvSpPr>
            <a:spLocks noGrp="1"/>
          </p:cNvSpPr>
          <p:nvPr>
            <p:ph type="title"/>
          </p:nvPr>
        </p:nvSpPr>
        <p:spPr/>
        <p:txBody>
          <a:bodyPr/>
          <a:lstStyle/>
          <a:p>
            <a:r>
              <a:rPr lang="en-US" dirty="0"/>
              <a:t>What could go wrong? 	</a:t>
            </a:r>
          </a:p>
        </p:txBody>
      </p:sp>
      <p:sp>
        <p:nvSpPr>
          <p:cNvPr id="3" name="Content Placeholder 2">
            <a:extLst>
              <a:ext uri="{FF2B5EF4-FFF2-40B4-BE49-F238E27FC236}">
                <a16:creationId xmlns:a16="http://schemas.microsoft.com/office/drawing/2014/main" id="{A41D51AD-7FAA-4F6C-A1EA-F6227EF94E81}"/>
              </a:ext>
            </a:extLst>
          </p:cNvPr>
          <p:cNvSpPr>
            <a:spLocks noGrp="1"/>
          </p:cNvSpPr>
          <p:nvPr>
            <p:ph idx="1"/>
          </p:nvPr>
        </p:nvSpPr>
        <p:spPr/>
        <p:txBody>
          <a:bodyPr/>
          <a:lstStyle/>
          <a:p>
            <a:r>
              <a:rPr lang="en-US" dirty="0"/>
              <a:t>Sex</a:t>
            </a:r>
          </a:p>
          <a:p>
            <a:r>
              <a:rPr lang="en-US" dirty="0"/>
              <a:t>Substance abuse</a:t>
            </a:r>
          </a:p>
          <a:p>
            <a:r>
              <a:rPr lang="en-US" dirty="0"/>
              <a:t>Money</a:t>
            </a:r>
          </a:p>
        </p:txBody>
      </p:sp>
    </p:spTree>
    <p:extLst>
      <p:ext uri="{BB962C8B-B14F-4D97-AF65-F5344CB8AC3E}">
        <p14:creationId xmlns:p14="http://schemas.microsoft.com/office/powerpoint/2010/main" val="426195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13FBF964-58A5-354D-B9ED-3EA9F937198E}"/>
              </a:ext>
            </a:extLst>
          </p:cNvPr>
          <p:cNvPicPr>
            <a:picLocks noGrp="1" noChangeAspect="1"/>
          </p:cNvPicPr>
          <p:nvPr>
            <p:ph idx="1"/>
          </p:nvPr>
        </p:nvPicPr>
        <p:blipFill>
          <a:blip r:embed="rId3"/>
          <a:stretch>
            <a:fillRect/>
          </a:stretch>
        </p:blipFill>
        <p:spPr>
          <a:xfrm>
            <a:off x="172996" y="62416"/>
            <a:ext cx="8467422" cy="5961926"/>
          </a:xfrm>
        </p:spPr>
      </p:pic>
      <p:pic>
        <p:nvPicPr>
          <p:cNvPr id="7" name="Picture 6" descr="A screenshot of a cell phone&#10;&#10;Description automatically generated">
            <a:extLst>
              <a:ext uri="{FF2B5EF4-FFF2-40B4-BE49-F238E27FC236}">
                <a16:creationId xmlns:a16="http://schemas.microsoft.com/office/drawing/2014/main" id="{3FEAA053-84F3-784E-870F-7023C73B4087}"/>
              </a:ext>
            </a:extLst>
          </p:cNvPr>
          <p:cNvPicPr>
            <a:picLocks noChangeAspect="1"/>
          </p:cNvPicPr>
          <p:nvPr/>
        </p:nvPicPr>
        <p:blipFill>
          <a:blip r:embed="rId4"/>
          <a:stretch>
            <a:fillRect/>
          </a:stretch>
        </p:blipFill>
        <p:spPr>
          <a:xfrm>
            <a:off x="0" y="2787315"/>
            <a:ext cx="12192000" cy="1283368"/>
          </a:xfrm>
          <a:prstGeom prst="rect">
            <a:avLst/>
          </a:prstGeom>
        </p:spPr>
      </p:pic>
      <p:pic>
        <p:nvPicPr>
          <p:cNvPr id="9" name="Picture 8">
            <a:extLst>
              <a:ext uri="{FF2B5EF4-FFF2-40B4-BE49-F238E27FC236}">
                <a16:creationId xmlns:a16="http://schemas.microsoft.com/office/drawing/2014/main" id="{16AA6496-58EA-084F-AD9C-BAF6B3875C0B}"/>
              </a:ext>
            </a:extLst>
          </p:cNvPr>
          <p:cNvPicPr>
            <a:picLocks noChangeAspect="1"/>
          </p:cNvPicPr>
          <p:nvPr/>
        </p:nvPicPr>
        <p:blipFill>
          <a:blip r:embed="rId5"/>
          <a:stretch>
            <a:fillRect/>
          </a:stretch>
        </p:blipFill>
        <p:spPr>
          <a:xfrm>
            <a:off x="0" y="2946114"/>
            <a:ext cx="2121886" cy="482886"/>
          </a:xfrm>
          <a:prstGeom prst="rect">
            <a:avLst/>
          </a:prstGeom>
        </p:spPr>
      </p:pic>
      <p:sp>
        <p:nvSpPr>
          <p:cNvPr id="2" name="TextBox 1">
            <a:extLst>
              <a:ext uri="{FF2B5EF4-FFF2-40B4-BE49-F238E27FC236}">
                <a16:creationId xmlns:a16="http://schemas.microsoft.com/office/drawing/2014/main" id="{8AB37DC3-FEBB-4880-9B6C-BBF984D3F124}"/>
              </a:ext>
            </a:extLst>
          </p:cNvPr>
          <p:cNvSpPr txBox="1"/>
          <p:nvPr/>
        </p:nvSpPr>
        <p:spPr>
          <a:xfrm>
            <a:off x="8954802" y="4270016"/>
            <a:ext cx="2922814" cy="1754326"/>
          </a:xfrm>
          <a:prstGeom prst="rect">
            <a:avLst/>
          </a:prstGeom>
          <a:noFill/>
        </p:spPr>
        <p:txBody>
          <a:bodyPr wrap="square" rtlCol="0">
            <a:spAutoFit/>
          </a:bodyPr>
          <a:lstStyle/>
          <a:p>
            <a:r>
              <a:rPr lang="en-US" dirty="0">
                <a:solidFill>
                  <a:schemeClr val="bg1"/>
                </a:solidFill>
              </a:rPr>
              <a:t>https://www.seattletimes.com/seattle-news/crime/online-site-where-men-rated-prostitutes-is-shut-down-charges-to-be-filed</a:t>
            </a:r>
            <a:r>
              <a:rPr lang="en-US" dirty="0"/>
              <a:t>/</a:t>
            </a:r>
          </a:p>
        </p:txBody>
      </p:sp>
    </p:spTree>
    <p:extLst>
      <p:ext uri="{BB962C8B-B14F-4D97-AF65-F5344CB8AC3E}">
        <p14:creationId xmlns:p14="http://schemas.microsoft.com/office/powerpoint/2010/main" val="20072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FE031D10-02B3-D94B-B46A-67CE1E7FD1E5}"/>
              </a:ext>
            </a:extLst>
          </p:cNvPr>
          <p:cNvPicPr>
            <a:picLocks noGrp="1" noChangeAspect="1"/>
          </p:cNvPicPr>
          <p:nvPr>
            <p:ph idx="1"/>
          </p:nvPr>
        </p:nvPicPr>
        <p:blipFill rotWithShape="1">
          <a:blip r:embed="rId2"/>
          <a:stretch/>
        </p:blipFill>
        <p:spPr>
          <a:xfrm>
            <a:off x="2146981" y="3069772"/>
            <a:ext cx="6788376" cy="2756585"/>
          </a:xfrm>
        </p:spPr>
      </p:pic>
      <p:pic>
        <p:nvPicPr>
          <p:cNvPr id="7" name="Picture 6" descr="A close up of a logo&#10;&#10;Description automatically generated">
            <a:extLst>
              <a:ext uri="{FF2B5EF4-FFF2-40B4-BE49-F238E27FC236}">
                <a16:creationId xmlns:a16="http://schemas.microsoft.com/office/drawing/2014/main" id="{5919C78C-1FC0-FA44-8E49-DBC99D2308D2}"/>
              </a:ext>
            </a:extLst>
          </p:cNvPr>
          <p:cNvPicPr>
            <a:picLocks noChangeAspect="1"/>
          </p:cNvPicPr>
          <p:nvPr/>
        </p:nvPicPr>
        <p:blipFill>
          <a:blip r:embed="rId3"/>
          <a:stretch>
            <a:fillRect/>
          </a:stretch>
        </p:blipFill>
        <p:spPr>
          <a:xfrm>
            <a:off x="622814" y="650053"/>
            <a:ext cx="10399251" cy="1680519"/>
          </a:xfrm>
          <a:prstGeom prst="rect">
            <a:avLst/>
          </a:prstGeom>
        </p:spPr>
      </p:pic>
      <p:sp>
        <p:nvSpPr>
          <p:cNvPr id="2" name="TextBox 1">
            <a:extLst>
              <a:ext uri="{FF2B5EF4-FFF2-40B4-BE49-F238E27FC236}">
                <a16:creationId xmlns:a16="http://schemas.microsoft.com/office/drawing/2014/main" id="{FCCDECFB-ADC4-4A07-A29D-F6E39FE179FA}"/>
              </a:ext>
            </a:extLst>
          </p:cNvPr>
          <p:cNvSpPr txBox="1"/>
          <p:nvPr/>
        </p:nvSpPr>
        <p:spPr>
          <a:xfrm>
            <a:off x="1257300" y="2471717"/>
            <a:ext cx="7315200" cy="646331"/>
          </a:xfrm>
          <a:prstGeom prst="rect">
            <a:avLst/>
          </a:prstGeom>
          <a:noFill/>
        </p:spPr>
        <p:txBody>
          <a:bodyPr wrap="square" rtlCol="0">
            <a:spAutoFit/>
          </a:bodyPr>
          <a:lstStyle/>
          <a:p>
            <a:r>
              <a:rPr lang="en-US" b="1" dirty="0">
                <a:hlinkClick r:id="rId4">
                  <a:extLst>
                    <a:ext uri="{A12FA001-AC4F-418D-AE19-62706E023703}">
                      <ahyp:hlinkClr xmlns:ahyp="http://schemas.microsoft.com/office/drawing/2018/hyperlinkcolor" val="tx"/>
                    </a:ext>
                  </a:extLst>
                </a:hlinkClick>
              </a:rPr>
              <a:t>https://archive.triblive.com/local/pittsburgh-allegheny/2-upmc-doctors-from-allegheny-county-arrested-charged-with-conspiracy</a:t>
            </a:r>
            <a:r>
              <a:rPr lang="en-US" b="1" dirty="0">
                <a:solidFill>
                  <a:schemeClr val="bg1"/>
                </a:solidFill>
                <a:hlinkClick r:id="rId4">
                  <a:extLst>
                    <a:ext uri="{A12FA001-AC4F-418D-AE19-62706E023703}">
                      <ahyp:hlinkClr xmlns:ahyp="http://schemas.microsoft.com/office/drawing/2018/hyperlinkcolor" val="tx"/>
                    </a:ext>
                  </a:extLst>
                </a:hlinkClick>
              </a:rPr>
              <a:t>/</a:t>
            </a:r>
            <a:endParaRPr lang="en-US" dirty="0">
              <a:solidFill>
                <a:schemeClr val="bg1"/>
              </a:solidFill>
            </a:endParaRPr>
          </a:p>
        </p:txBody>
      </p:sp>
      <p:sp>
        <p:nvSpPr>
          <p:cNvPr id="3" name="TextBox 2">
            <a:extLst>
              <a:ext uri="{FF2B5EF4-FFF2-40B4-BE49-F238E27FC236}">
                <a16:creationId xmlns:a16="http://schemas.microsoft.com/office/drawing/2014/main" id="{7A87895C-F80C-4E71-A548-5E584D9598FD}"/>
              </a:ext>
            </a:extLst>
          </p:cNvPr>
          <p:cNvSpPr txBox="1"/>
          <p:nvPr/>
        </p:nvSpPr>
        <p:spPr>
          <a:xfrm>
            <a:off x="2972079" y="5746282"/>
            <a:ext cx="8049986" cy="923330"/>
          </a:xfrm>
          <a:prstGeom prst="rect">
            <a:avLst/>
          </a:prstGeom>
          <a:noFill/>
        </p:spPr>
        <p:txBody>
          <a:bodyPr wrap="square" rtlCol="0">
            <a:spAutoFit/>
          </a:bodyPr>
          <a:lstStyle/>
          <a:p>
            <a:r>
              <a:rPr lang="en-US" b="1" dirty="0">
                <a:hlinkClick r:id="rId5"/>
              </a:rPr>
              <a:t>https://www.post-gazette.com/news/crime-courts/2018/12/13/UPMC-Pittsburgh-radiologist-Marios-Papachristou-Omar-Almusa-federal-prison-sentence-illegal-prescriptions/stories/201812130136</a:t>
            </a:r>
            <a:endParaRPr lang="en-US" dirty="0"/>
          </a:p>
        </p:txBody>
      </p:sp>
    </p:spTree>
    <p:extLst>
      <p:ext uri="{BB962C8B-B14F-4D97-AF65-F5344CB8AC3E}">
        <p14:creationId xmlns:p14="http://schemas.microsoft.com/office/powerpoint/2010/main" val="1082280563"/>
      </p:ext>
    </p:extLst>
  </p:cSld>
  <p:clrMapOvr>
    <a:masterClrMapping/>
  </p:clrMapOvr>
</p:sld>
</file>

<file path=ppt/theme/theme1.xml><?xml version="1.0" encoding="utf-8"?>
<a:theme xmlns:a="http://schemas.openxmlformats.org/drawingml/2006/main" name="Dons Default">
  <a:themeElements>
    <a:clrScheme name="">
      <a:dk1>
        <a:srgbClr val="000000"/>
      </a:dk1>
      <a:lt1>
        <a:srgbClr val="FAFD00"/>
      </a:lt1>
      <a:dk2>
        <a:srgbClr val="081D58"/>
      </a:dk2>
      <a:lt2>
        <a:srgbClr val="DBFFB8"/>
      </a:lt2>
      <a:accent1>
        <a:srgbClr val="114FFB"/>
      </a:accent1>
      <a:accent2>
        <a:srgbClr val="FC0128"/>
      </a:accent2>
      <a:accent3>
        <a:srgbClr val="AAABB4"/>
      </a:accent3>
      <a:accent4>
        <a:srgbClr val="D6D800"/>
      </a:accent4>
      <a:accent5>
        <a:srgbClr val="AAB2FD"/>
      </a:accent5>
      <a:accent6>
        <a:srgbClr val="E40123"/>
      </a:accent6>
      <a:hlink>
        <a:srgbClr val="767900"/>
      </a:hlink>
      <a:folHlink>
        <a:srgbClr val="00279F"/>
      </a:folHlink>
    </a:clrScheme>
    <a:fontScheme name="chond">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cho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o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on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on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ns Default" id="{6EB79540-D5C4-46E8-BFE2-786CEBC89C70}" vid="{7CFCC07E-1D46-4927-BF26-5F74CA5BA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D619C3EB771F4BA4A59C94EBBF23AC" ma:contentTypeVersion="2" ma:contentTypeDescription="Create a new document." ma:contentTypeScope="" ma:versionID="c53fcd878aaddacfbb42d61aa64a7ff7">
  <xsd:schema xmlns:xsd="http://www.w3.org/2001/XMLSchema" xmlns:xs="http://www.w3.org/2001/XMLSchema" xmlns:p="http://schemas.microsoft.com/office/2006/metadata/properties" xmlns:ns2="bc92b5a1-c7dd-47b4-8b30-b1164704f871" targetNamespace="http://schemas.microsoft.com/office/2006/metadata/properties" ma:root="true" ma:fieldsID="e42e11ae153a942591d2099e6996600f" ns2:_="">
    <xsd:import namespace="bc92b5a1-c7dd-47b4-8b30-b1164704f87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2b5a1-c7dd-47b4-8b30-b1164704f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1B362-8ED0-409E-94FD-718CD800529A}">
  <ds:schemaRefs>
    <ds:schemaRef ds:uri="http://purl.org/dc/dcmitype/"/>
    <ds:schemaRef ds:uri="http://purl.org/dc/term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bc92b5a1-c7dd-47b4-8b30-b1164704f871"/>
    <ds:schemaRef ds:uri="http://schemas.microsoft.com/office/2006/metadata/properties"/>
  </ds:schemaRefs>
</ds:datastoreItem>
</file>

<file path=customXml/itemProps2.xml><?xml version="1.0" encoding="utf-8"?>
<ds:datastoreItem xmlns:ds="http://schemas.openxmlformats.org/officeDocument/2006/customXml" ds:itemID="{4155F026-734E-4D19-AC9D-465D900959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2b5a1-c7dd-47b4-8b30-b1164704f8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169CF6-A8B2-45DE-9AF2-28B8DCEF2D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Dons Default</Template>
  <TotalTime>0</TotalTime>
  <Words>1075</Words>
  <Application>Microsoft Office PowerPoint</Application>
  <PresentationFormat>Widescreen</PresentationFormat>
  <Paragraphs>209</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Palatino Linotype</vt:lpstr>
      <vt:lpstr>Times New Roman</vt:lpstr>
      <vt:lpstr>Dons Default</vt:lpstr>
      <vt:lpstr>Professionalism: Lessons from Social Media</vt:lpstr>
      <vt:lpstr>Objectives</vt:lpstr>
      <vt:lpstr>ACGME Mission Statement</vt:lpstr>
      <vt:lpstr>ABR Mission Statement</vt:lpstr>
      <vt:lpstr>PowerPoint Presentation</vt:lpstr>
      <vt:lpstr>PowerPoint Presentation</vt:lpstr>
      <vt:lpstr>What could go wrong?  </vt:lpstr>
      <vt:lpstr>PowerPoint Presentation</vt:lpstr>
      <vt:lpstr>PowerPoint Presentation</vt:lpstr>
      <vt:lpstr>PowerPoint Presentation</vt:lpstr>
      <vt:lpstr>ACR Radiology 3.0?</vt:lpstr>
      <vt:lpstr>Digital World - Opportunity</vt:lpstr>
      <vt:lpstr>Digital World - Risk</vt:lpstr>
      <vt:lpstr>PowerPoint Presentation</vt:lpstr>
      <vt:lpstr>PowerPoint Presentation</vt:lpstr>
      <vt:lpstr>PowerPoint Presentation</vt:lpstr>
      <vt:lpstr>PowerPoint Presentation</vt:lpstr>
      <vt:lpstr>PowerPoint Presentation</vt:lpstr>
      <vt:lpstr>PowerPoint Presentation</vt:lpstr>
      <vt:lpstr>Christopher Duntsch, MD, PhD</vt:lpstr>
      <vt:lpstr>Professionalism</vt:lpstr>
      <vt:lpstr>Professionalism</vt:lpstr>
      <vt:lpstr>Professionalism</vt:lpstr>
      <vt:lpstr>Professionalism</vt:lpstr>
      <vt:lpstr>PowerPoint Presentation</vt:lpstr>
      <vt:lpstr>What would you do? </vt:lpstr>
      <vt:lpstr>Professionalism</vt:lpstr>
      <vt:lpstr>PowerPoint Presentation</vt:lpstr>
      <vt:lpstr>Professionalism</vt:lpstr>
      <vt:lpstr>Do We Need to Teach Professionalism?</vt:lpstr>
      <vt:lpstr>Do We Need to Teach Professionalism?</vt:lpstr>
      <vt:lpstr>PowerPoint Presentation</vt:lpstr>
      <vt:lpstr>FSMB Sanctions and Disciplinary Findings</vt:lpstr>
      <vt:lpstr>SMB Actions – Online Professionalism</vt:lpstr>
      <vt:lpstr>Do We Need to Teach Professionalism?</vt:lpstr>
      <vt:lpstr>Do We Need to Teach Professionalism?</vt:lpstr>
      <vt:lpstr>PowerPoint Presentation</vt:lpstr>
      <vt:lpstr>Do We Need To Assess Professionalism?</vt:lpstr>
      <vt:lpstr>Do We Need To Assess Professionalism?</vt:lpstr>
      <vt:lpstr>Do We Need To Assess Professionalism?</vt:lpstr>
      <vt:lpstr>Recommendations</vt:lpstr>
    </vt:vector>
  </TitlesOfParts>
  <Company>ABR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Laszakovits</dc:creator>
  <cp:lastModifiedBy>Donald Flemming</cp:lastModifiedBy>
  <cp:revision>1</cp:revision>
  <cp:lastPrinted>2018-04-03T20:46:44Z</cp:lastPrinted>
  <dcterms:created xsi:type="dcterms:W3CDTF">2017-02-20T22:29:30Z</dcterms:created>
  <dcterms:modified xsi:type="dcterms:W3CDTF">2019-08-11T22:41:19Z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0x01010010D619C3EB771F4BA4A59C94EBBF23AC</vt:lpwstr>
  </property>
  <property fmtid="{D5CDD505-2E9C-101B-9397-08002B2CF9AE}" pid="3" name="AuthorIds_UIVersion_1536">
    <vt:lpwstr>12</vt:lpwstr>
  </property>
</Properties>
</file>