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9" r:id="rId3"/>
    <p:sldId id="391" r:id="rId4"/>
    <p:sldId id="489" r:id="rId5"/>
    <p:sldId id="462" r:id="rId6"/>
    <p:sldId id="482" r:id="rId7"/>
    <p:sldId id="467" r:id="rId8"/>
    <p:sldId id="483" r:id="rId9"/>
    <p:sldId id="469" r:id="rId10"/>
    <p:sldId id="487" r:id="rId11"/>
    <p:sldId id="504" r:id="rId12"/>
    <p:sldId id="490" r:id="rId13"/>
    <p:sldId id="434" r:id="rId14"/>
    <p:sldId id="480" r:id="rId15"/>
    <p:sldId id="497" r:id="rId16"/>
    <p:sldId id="477" r:id="rId17"/>
    <p:sldId id="479" r:id="rId18"/>
    <p:sldId id="446" r:id="rId19"/>
    <p:sldId id="478" r:id="rId20"/>
    <p:sldId id="500" r:id="rId21"/>
    <p:sldId id="491" r:id="rId22"/>
    <p:sldId id="492" r:id="rId23"/>
    <p:sldId id="501" r:id="rId24"/>
    <p:sldId id="454" r:id="rId25"/>
    <p:sldId id="493" r:id="rId26"/>
    <p:sldId id="494" r:id="rId27"/>
    <p:sldId id="444" r:id="rId28"/>
    <p:sldId id="503" r:id="rId29"/>
    <p:sldId id="435" r:id="rId30"/>
    <p:sldId id="441" r:id="rId31"/>
    <p:sldId id="356" r:id="rId32"/>
    <p:sldId id="35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1283" autoAdjust="0"/>
  </p:normalViewPr>
  <p:slideViewPr>
    <p:cSldViewPr snapToObjects="1">
      <p:cViewPr varScale="1">
        <p:scale>
          <a:sx n="54" d="100"/>
          <a:sy n="54" d="100"/>
        </p:scale>
        <p:origin x="9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995A-260D-B346-8D1E-8A0591B5663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2B1B8-E5D5-6643-8786-CEA7D0DD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85662-6A88-5643-BC6F-B1AB85AF6DA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0FC6D-D9B6-E94E-A60F-A3E91F1E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MSK US as a Problem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Solving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758" y="3886200"/>
            <a:ext cx="711012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Daria Motamedi, MD</a:t>
            </a:r>
          </a:p>
          <a:p>
            <a:r>
              <a:rPr lang="en-US" sz="2800" dirty="0">
                <a:solidFill>
                  <a:schemeClr val="bg1"/>
                </a:solidFill>
              </a:rPr>
              <a:t>Associate Professor of Clinical Radiology</a:t>
            </a:r>
          </a:p>
          <a:p>
            <a:r>
              <a:rPr lang="en-US" sz="2800" dirty="0">
                <a:solidFill>
                  <a:schemeClr val="bg1"/>
                </a:solidFill>
              </a:rPr>
              <a:t>Musculoskeletal Imaging Section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UCSF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53873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Transverse and longitudinal grey scale US demonstrate proud screw just ulnar to Lister’s tubercle.</a:t>
            </a:r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10" name="Picture 9" descr="Macintosh HD:Users:tmorgan:Desktop:msk case4-5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971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tmorgan:Desktop:MSK case5-4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0480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56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7492" y="4953000"/>
            <a:ext cx="565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Grey scale longitudinal US reveals dorsal displacement of the overlying extensor tendon distally with decreased echogenicity and enlargement of the distal tendon relative to the proximal tendon. </a:t>
            </a:r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4" name="Picture 3" descr="Screen Shot 2016-12-13 at 7.4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65014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84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MSK US as a Problem Solver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50504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Fine Detail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Articular cartilage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Targeted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Friction syndromes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05041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Postoperative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Hardware cx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rgbClr val="FFFF00"/>
                </a:solidFill>
              </a:rPr>
              <a:t>Color/Power Doppler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Directional blood flow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7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4866" y="5715000"/>
            <a:ext cx="640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 year old male with MHE and several month history of vague proximal thigh fullness and tightness without radiographic cx.</a:t>
            </a:r>
          </a:p>
        </p:txBody>
      </p:sp>
      <p:pic>
        <p:nvPicPr>
          <p:cNvPr id="4" name="Picture 3" descr="Screen Shot 2016-12-13 at 7.5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3073445" cy="3220970"/>
          </a:xfrm>
          <a:prstGeom prst="rect">
            <a:avLst/>
          </a:prstGeom>
        </p:spPr>
      </p:pic>
      <p:pic>
        <p:nvPicPr>
          <p:cNvPr id="8" name="Picture 7" descr="Screen Shot 2016-12-06 at 6.22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66" y="1828800"/>
            <a:ext cx="3054778" cy="32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562600"/>
            <a:ext cx="789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 w/ IVC was obtained for further evaluation and bone and soft tissue windows reveal a non-enhancing soft mass contiguous with lesser trochanter </a:t>
            </a:r>
            <a:r>
              <a:rPr lang="en-US" dirty="0" err="1">
                <a:solidFill>
                  <a:schemeClr val="bg1"/>
                </a:solidFill>
              </a:rPr>
              <a:t>exostosis</a:t>
            </a:r>
            <a:r>
              <a:rPr lang="en-US" dirty="0">
                <a:solidFill>
                  <a:schemeClr val="bg1"/>
                </a:solidFill>
              </a:rPr>
              <a:t> with the medial femoral circumflex artery displaced and draping over the mass.</a:t>
            </a:r>
          </a:p>
        </p:txBody>
      </p:sp>
      <p:pic>
        <p:nvPicPr>
          <p:cNvPr id="5" name="Picture 4" descr="Screen Shot 2016-12-06 at 6.2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36" y="1676401"/>
            <a:ext cx="3914231" cy="3557514"/>
          </a:xfrm>
          <a:prstGeom prst="rect">
            <a:avLst/>
          </a:prstGeom>
        </p:spPr>
      </p:pic>
      <p:pic>
        <p:nvPicPr>
          <p:cNvPr id="4" name="Picture 3" descr="Screen Shot 2016-12-13 at 7.55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9586"/>
            <a:ext cx="3999859" cy="35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5260" y="5562600"/>
            <a:ext cx="629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Coronal fat and fluid sensitive MRI confirms soft tissue mass intimate with lesser trochanteric </a:t>
            </a:r>
            <a:r>
              <a:rPr lang="en-US" dirty="0" err="1">
                <a:solidFill>
                  <a:schemeClr val="bg1"/>
                </a:solidFill>
              </a:rPr>
              <a:t>exostosis</a:t>
            </a:r>
            <a:r>
              <a:rPr lang="en-US" dirty="0">
                <a:solidFill>
                  <a:schemeClr val="bg1"/>
                </a:solidFill>
              </a:rPr>
              <a:t> with subjacent marrow edema.</a:t>
            </a:r>
          </a:p>
        </p:txBody>
      </p:sp>
      <p:pic>
        <p:nvPicPr>
          <p:cNvPr id="6" name="Picture 5" descr="Screen Shot 2016-12-06 at 6.1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77" y="1905000"/>
            <a:ext cx="3095219" cy="3109162"/>
          </a:xfrm>
          <a:prstGeom prst="rect">
            <a:avLst/>
          </a:prstGeom>
        </p:spPr>
      </p:pic>
      <p:pic>
        <p:nvPicPr>
          <p:cNvPr id="7" name="Picture 6" descr="Screen Shot 2016-12-06 at 6.1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42" y="1905000"/>
            <a:ext cx="2756157" cy="31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5562600"/>
            <a:ext cx="685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Coronal and axial </a:t>
            </a:r>
            <a:r>
              <a:rPr lang="en-US" dirty="0" err="1">
                <a:solidFill>
                  <a:schemeClr val="bg1"/>
                </a:solidFill>
              </a:rPr>
              <a:t>postcontrast</a:t>
            </a:r>
            <a:r>
              <a:rPr lang="en-US" dirty="0">
                <a:solidFill>
                  <a:schemeClr val="bg1"/>
                </a:solidFill>
              </a:rPr>
              <a:t> MRI demonstrate heterogeneous enhancement predominantly peripherally.</a:t>
            </a:r>
          </a:p>
        </p:txBody>
      </p:sp>
      <p:pic>
        <p:nvPicPr>
          <p:cNvPr id="4" name="Picture 3" descr="Screen Shot 2016-12-06 at 6.1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3175347" cy="2971800"/>
          </a:xfrm>
          <a:prstGeom prst="rect">
            <a:avLst/>
          </a:prstGeom>
        </p:spPr>
      </p:pic>
      <p:pic>
        <p:nvPicPr>
          <p:cNvPr id="6" name="Picture 5" descr="Screen Shot 2016-12-06 at 6.1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49" y="2057400"/>
            <a:ext cx="289427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218" y="5715000"/>
            <a:ext cx="462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Transverse grey scale US re-demonstrates  large, heterogeneous, </a:t>
            </a:r>
            <a:r>
              <a:rPr lang="en-US" dirty="0" err="1">
                <a:solidFill>
                  <a:schemeClr val="bg1"/>
                </a:solidFill>
              </a:rPr>
              <a:t>hypoechoic</a:t>
            </a:r>
            <a:r>
              <a:rPr lang="en-US" dirty="0">
                <a:solidFill>
                  <a:schemeClr val="bg1"/>
                </a:solidFill>
              </a:rPr>
              <a:t> fluid collection.</a:t>
            </a:r>
          </a:p>
        </p:txBody>
      </p:sp>
      <p:pic>
        <p:nvPicPr>
          <p:cNvPr id="4" name="Picture 3" descr="Screen Shot 2016-12-06 at 6.1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17638"/>
            <a:ext cx="4622229" cy="40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5562600"/>
            <a:ext cx="594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Color and spectral Doppler confirms yin-yang and to-and-fro patterns of branch of deep femoral artery pathognomonic of </a:t>
            </a:r>
            <a:r>
              <a:rPr lang="en-US" dirty="0" err="1">
                <a:solidFill>
                  <a:schemeClr val="bg1"/>
                </a:solidFill>
              </a:rPr>
              <a:t>pseudoaneurysm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Screen Shot 2016-12-06 at 6.2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944071" cy="40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2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543" y="5638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 underwent coil embolization of the left medial femoral circumflex artery </a:t>
            </a:r>
            <a:r>
              <a:rPr lang="en-US" dirty="0" err="1">
                <a:solidFill>
                  <a:schemeClr val="bg1"/>
                </a:solidFill>
              </a:rPr>
              <a:t>pseudoaneurysm</a:t>
            </a:r>
            <a:r>
              <a:rPr lang="en-US" dirty="0">
                <a:solidFill>
                  <a:schemeClr val="bg1"/>
                </a:solidFill>
              </a:rPr>
              <a:t> and resection of lesser trochanteric </a:t>
            </a:r>
            <a:r>
              <a:rPr lang="en-US" dirty="0" err="1">
                <a:solidFill>
                  <a:schemeClr val="bg1"/>
                </a:solidFill>
              </a:rPr>
              <a:t>exostosis</a:t>
            </a:r>
            <a:r>
              <a:rPr lang="en-US" dirty="0">
                <a:solidFill>
                  <a:schemeClr val="bg1"/>
                </a:solidFill>
              </a:rPr>
              <a:t>. Angiogram reveals blush c/w minimal contrast extravasation before successful coiling.</a:t>
            </a:r>
          </a:p>
        </p:txBody>
      </p:sp>
      <p:pic>
        <p:nvPicPr>
          <p:cNvPr id="4" name="Picture 3" descr="Screen Shot 2016-12-06 at 6.2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32" y="1676400"/>
            <a:ext cx="4104868" cy="3569011"/>
          </a:xfrm>
          <a:prstGeom prst="rect">
            <a:avLst/>
          </a:prstGeom>
        </p:spPr>
      </p:pic>
      <p:pic>
        <p:nvPicPr>
          <p:cNvPr id="5" name="Picture 4" descr="Screen Shot 2016-12-06 at 6.2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970023" cy="35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Utility of MSK US as a problem-solving tool</a:t>
            </a:r>
          </a:p>
          <a:p>
            <a:r>
              <a:rPr lang="en-US" sz="3000" dirty="0">
                <a:solidFill>
                  <a:schemeClr val="bg1"/>
                </a:solidFill>
              </a:rPr>
              <a:t>Representative case-based imaging review</a:t>
            </a:r>
          </a:p>
        </p:txBody>
      </p:sp>
    </p:spTree>
    <p:extLst>
      <p:ext uri="{BB962C8B-B14F-4D97-AF65-F5344CB8AC3E}">
        <p14:creationId xmlns:p14="http://schemas.microsoft.com/office/powerpoint/2010/main" val="415947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399" y="5334000"/>
            <a:ext cx="683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Path slides confirm cartilage w/ </a:t>
            </a:r>
            <a:r>
              <a:rPr lang="en-US" dirty="0" err="1">
                <a:solidFill>
                  <a:schemeClr val="bg1"/>
                </a:solidFill>
              </a:rPr>
              <a:t>endochondral</a:t>
            </a:r>
            <a:r>
              <a:rPr lang="en-US" dirty="0">
                <a:solidFill>
                  <a:schemeClr val="bg1"/>
                </a:solidFill>
              </a:rPr>
              <a:t> ossification in addition to thin fibrin capsule consistent with </a:t>
            </a:r>
            <a:r>
              <a:rPr lang="en-US" dirty="0" err="1">
                <a:solidFill>
                  <a:schemeClr val="bg1"/>
                </a:solidFill>
              </a:rPr>
              <a:t>pseudoaneurysm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5" descr="Screen Shot 2016-12-13 at 9.5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7139"/>
            <a:ext cx="3402970" cy="3061045"/>
          </a:xfrm>
          <a:prstGeom prst="rect">
            <a:avLst/>
          </a:prstGeom>
        </p:spPr>
      </p:pic>
      <p:pic>
        <p:nvPicPr>
          <p:cNvPr id="7" name="Picture 6" descr="Screen Shot 2016-12-13 at 9.5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7139"/>
            <a:ext cx="3154990" cy="30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84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MSK US as a Problem Solver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50504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</a:rPr>
              <a:t>Fine Detail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Articular cartilage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Targeted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Friction syndromes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05041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Postoperative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Hardware cx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Color/Power Doppler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Directional blood flow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3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4724400"/>
            <a:ext cx="3836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Hyperechoic</a:t>
            </a:r>
            <a:r>
              <a:rPr lang="en-US" dirty="0">
                <a:solidFill>
                  <a:schemeClr val="bg1"/>
                </a:solidFill>
              </a:rPr>
              <a:t> line at the outer surface of hyaline cartilage (MSU crystal deposition) paralleling the articular surface consistent with double contour cartilage line sign in gout.</a:t>
            </a:r>
          </a:p>
        </p:txBody>
      </p:sp>
      <p:pic>
        <p:nvPicPr>
          <p:cNvPr id="5" name="Picture 4" descr="Screen Shot 2016-11-08 at 2.2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3836883" cy="22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5935" y="4800600"/>
            <a:ext cx="4023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 contrast to gout, CPPD crystals aggregate in the middle layer of hyaline articular cartilage and appear as </a:t>
            </a:r>
            <a:r>
              <a:rPr lang="en-US" dirty="0" err="1">
                <a:solidFill>
                  <a:schemeClr val="bg1"/>
                </a:solidFill>
              </a:rPr>
              <a:t>hyperechoic</a:t>
            </a:r>
            <a:r>
              <a:rPr lang="en-US" dirty="0">
                <a:solidFill>
                  <a:schemeClr val="bg1"/>
                </a:solidFill>
              </a:rPr>
              <a:t>, irregular, dotted foci within the anechoic hyaline cartilage.</a:t>
            </a:r>
          </a:p>
        </p:txBody>
      </p:sp>
      <p:pic>
        <p:nvPicPr>
          <p:cNvPr id="6" name="Picture 5" descr="Screen Shot 2016-11-08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35" y="1849135"/>
            <a:ext cx="4023637" cy="26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4/5</a:t>
            </a:r>
          </a:p>
        </p:txBody>
      </p:sp>
      <p:pic>
        <p:nvPicPr>
          <p:cNvPr id="4" name="Picture 3" descr="Screen Shot 2016-11-08 at 2.2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28" y="1454173"/>
            <a:ext cx="3507518" cy="1809140"/>
          </a:xfrm>
          <a:prstGeom prst="rect">
            <a:avLst/>
          </a:prstGeom>
        </p:spPr>
      </p:pic>
      <p:pic>
        <p:nvPicPr>
          <p:cNvPr id="5" name="Picture 4" descr="Screen Shot 2016-11-08 at 2.21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8859"/>
            <a:ext cx="3369102" cy="1961756"/>
          </a:xfrm>
          <a:prstGeom prst="rect">
            <a:avLst/>
          </a:prstGeom>
        </p:spPr>
      </p:pic>
      <p:pic>
        <p:nvPicPr>
          <p:cNvPr id="10" name="Picture 9" descr="Screen Shot 2016-11-08 at 2.2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46" y="4176318"/>
            <a:ext cx="3128454" cy="19617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616061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4587" y="616061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CPPD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746" y="326331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35490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84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MSK US as a Problem Solver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50504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Fine Detail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Articular cartilage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rgbClr val="FFFF00"/>
                </a:solidFill>
              </a:rPr>
              <a:t>Targeted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Friction syndromes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05041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Postoperative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Hardware cx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Color/Power Doppler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Directional blood flow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50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2367" y="4846627"/>
            <a:ext cx="387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52-year-old woman w/ h/o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lat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knee pain x 3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mo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with outside MRI read as normal. Targeted US in region of pain reveals soft tissue stranding and edema interposed between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lat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fem condyle and ITB.</a:t>
            </a:r>
            <a:endParaRPr lang="en-US" dirty="0">
              <a:solidFill>
                <a:srgbClr val="FFFFFF"/>
              </a:solidFill>
              <a:latin typeface="Arial" charset="0"/>
              <a:ea typeface="ＭＳ 明朝" charset="0"/>
              <a:cs typeface="ＭＳ 明朝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4" name="Picture 3" descr="Screen Shot 2016-12-13 at 1.1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66" y="1391911"/>
            <a:ext cx="38709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562600"/>
            <a:ext cx="78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Targeted US in L knee reveals increased echogenicity and soft tissue swelling and stranding interposed between lateral femoral condyle and ITB.</a:t>
            </a:r>
            <a:endParaRPr lang="en-US" dirty="0">
              <a:solidFill>
                <a:srgbClr val="FFFFFF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" t="15637" b="-2"/>
          <a:stretch>
            <a:fillRect/>
          </a:stretch>
        </p:blipFill>
        <p:spPr bwMode="auto">
          <a:xfrm>
            <a:off x="609600" y="1453900"/>
            <a:ext cx="7849072" cy="36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88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Additional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Evaluating for satisfactory fracture reduction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Dynamic imaging (muscle herniation, snapping)</a:t>
            </a:r>
          </a:p>
          <a:p>
            <a:r>
              <a:rPr lang="en-US" sz="3000" dirty="0">
                <a:solidFill>
                  <a:schemeClr val="bg1"/>
                </a:solidFill>
              </a:rPr>
              <a:t>Guiding biopsy, therapeutic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23261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Before Closed Reduction in Field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2630"/>
            <a:ext cx="8229600" cy="474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0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84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MSK US as a Problem Solver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50504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Fine Detail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Articular cartilage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Targeted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Friction syndromes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05041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Postoperative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Hardware cx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Color/Power Doppler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Directional blood flow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2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After Closed Reduction in Field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2630"/>
            <a:ext cx="8229600" cy="474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6" y="1417638"/>
            <a:ext cx="8198923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8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247"/>
            <a:ext cx="8229600" cy="4525963"/>
          </a:xfrm>
        </p:spPr>
        <p:txBody>
          <a:bodyPr/>
          <a:lstStyle/>
          <a:p>
            <a:r>
              <a:rPr lang="en-US" sz="3000" dirty="0">
                <a:solidFill>
                  <a:srgbClr val="FFFFFF"/>
                </a:solidFill>
              </a:rPr>
              <a:t>MSK US is an effective problem solving tool </a:t>
            </a:r>
          </a:p>
          <a:p>
            <a:r>
              <a:rPr lang="en-US" sz="3000" dirty="0">
                <a:solidFill>
                  <a:srgbClr val="FFFFFF"/>
                </a:solidFill>
              </a:rPr>
              <a:t>Advantages include postoperative, color/Doppler, fine detail, and targeted imaging</a:t>
            </a:r>
          </a:p>
          <a:p>
            <a:r>
              <a:rPr lang="en-US" sz="3000" dirty="0">
                <a:solidFill>
                  <a:srgbClr val="FFFFFF"/>
                </a:solidFill>
              </a:rPr>
              <a:t>Simultaneous diagnosis and sampling and/or percutaneous treatment in a single patient visit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344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84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8EB4E3"/>
                </a:solidFill>
              </a:rPr>
              <a:t>MSK US as a Problem Solver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50504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Fine Detail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Articular cartilage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Targeted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Friction syndromes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05041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</a:rPr>
              <a:t>Postoperative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Hardware cx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Color/Power Doppler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Directional blood flow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7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71053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Frontal and lateral radiographs obtained for continued postoperative wrist pain.</a:t>
            </a:r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5" name="Picture 4" descr="Macintosh HD:Users:tmorgan:Documents:MSK FIG1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2667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tmorgan:Documents:RESEARCH:msk hardware wrist:MSK wrist case 1:FIG1B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286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0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980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Longitudinal US w/ color Doppler reveals protrusion of screw beyond dorsal radial cortex and market enlargement and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hypervascularity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of the EPL tendon.</a:t>
            </a:r>
            <a:endParaRPr lang="en-US" dirty="0">
              <a:solidFill>
                <a:srgbClr val="FFFFFF"/>
              </a:solidFill>
              <a:latin typeface="Arial" charset="0"/>
              <a:ea typeface="ＭＳ 明朝" charset="0"/>
              <a:cs typeface="ＭＳ 明朝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5" name="Picture 4" descr="Macintosh HD:Users:tmorgan:Documents:MSK FIG1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43214"/>
            <a:ext cx="1981200" cy="240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tmorgan:Documents:RESEARCH:msk hardware wrist:MSK wrist case 1:FIG1B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780" y="2243214"/>
            <a:ext cx="1676400" cy="240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tmorgan:Documents:MSK FIG1B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52414"/>
            <a:ext cx="3581400" cy="239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18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562600"/>
            <a:ext cx="506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Transverse grey scale US shows asymmetric marked enlargement of the right EPL tendon compared with the left. </a:t>
            </a:r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9" name="Picture 8" descr="Macintosh HD:Users:tmorgan:Documents:MSK FIG1C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720258"/>
            <a:ext cx="4724400" cy="320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8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71053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Intra-operative evaluation confirms proud dorsal screw.</a:t>
            </a:r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9" name="Picture 8" descr="Macintosh HD:Users:tmorgan:Documents:MSK FIG1C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98" y="2133600"/>
            <a:ext cx="3234406" cy="237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tmorgan:Documents:MSK FIG1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9624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02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Case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71053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Frontal and lateral radiographs again for continued postoperative pain reveals dorsal soft tissue swelling w/o radiographic e/o hardware cx.</a:t>
            </a:r>
            <a:endParaRPr lang="en-US" dirty="0">
              <a:solidFill>
                <a:schemeClr val="bg1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7" name="Picture 6" descr="Macintosh HD:Users:tmorgan:Downloads:2016-04-05 - DX-1 - 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27061"/>
            <a:ext cx="2743200" cy="399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tmorgan:Documents:RESEARCH:msk hardware wrist:MSK FIG4B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27061"/>
            <a:ext cx="2895600" cy="3992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19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On-screen Show (4:3)</PresentationFormat>
  <Paragraphs>116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MSK US as a Problem  Solving Tool</vt:lpstr>
      <vt:lpstr>Objectives</vt:lpstr>
      <vt:lpstr>MSK US as a Problem Solver</vt:lpstr>
      <vt:lpstr>MSK US as a Problem Solver</vt:lpstr>
      <vt:lpstr>Case 1</vt:lpstr>
      <vt:lpstr>Case 1</vt:lpstr>
      <vt:lpstr>Case 1</vt:lpstr>
      <vt:lpstr>Case 1</vt:lpstr>
      <vt:lpstr>Case 2</vt:lpstr>
      <vt:lpstr>Case 2</vt:lpstr>
      <vt:lpstr>Case 2</vt:lpstr>
      <vt:lpstr>MSK US as a Problem Solver</vt:lpstr>
      <vt:lpstr>Case 3</vt:lpstr>
      <vt:lpstr>Case 4</vt:lpstr>
      <vt:lpstr>Case 3</vt:lpstr>
      <vt:lpstr>Case 3</vt:lpstr>
      <vt:lpstr>Case 3</vt:lpstr>
      <vt:lpstr>Case 3</vt:lpstr>
      <vt:lpstr>Case 3</vt:lpstr>
      <vt:lpstr>Case 3</vt:lpstr>
      <vt:lpstr>MSK US as a Problem Solver</vt:lpstr>
      <vt:lpstr>Case 4</vt:lpstr>
      <vt:lpstr>Case 5</vt:lpstr>
      <vt:lpstr>Case 4/5</vt:lpstr>
      <vt:lpstr>MSK US as a Problem Solver</vt:lpstr>
      <vt:lpstr>Case 6</vt:lpstr>
      <vt:lpstr>Case 6</vt:lpstr>
      <vt:lpstr>Additional Uses</vt:lpstr>
      <vt:lpstr>Before Closed Reduction in Field</vt:lpstr>
      <vt:lpstr>After Closed Reduction in Field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Pearls and Pitfalls:  Shoulder MR</dc:title>
  <dc:creator>Mac Everist</dc:creator>
  <cp:lastModifiedBy>Donald Flemming</cp:lastModifiedBy>
  <cp:revision>211</cp:revision>
  <dcterms:created xsi:type="dcterms:W3CDTF">2014-08-29T01:09:01Z</dcterms:created>
  <dcterms:modified xsi:type="dcterms:W3CDTF">2019-07-24T02:28:14Z</dcterms:modified>
</cp:coreProperties>
</file>