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66" r:id="rId3"/>
    <p:sldId id="267" r:id="rId4"/>
    <p:sldId id="260" r:id="rId5"/>
    <p:sldId id="259" r:id="rId6"/>
    <p:sldId id="278" r:id="rId7"/>
    <p:sldId id="261" r:id="rId8"/>
    <p:sldId id="258" r:id="rId9"/>
    <p:sldId id="263" r:id="rId10"/>
    <p:sldId id="265" r:id="rId11"/>
    <p:sldId id="268" r:id="rId12"/>
    <p:sldId id="275" r:id="rId13"/>
    <p:sldId id="279" r:id="rId14"/>
    <p:sldId id="280" r:id="rId15"/>
    <p:sldId id="276" r:id="rId16"/>
    <p:sldId id="283" r:id="rId17"/>
    <p:sldId id="285" r:id="rId18"/>
    <p:sldId id="284" r:id="rId19"/>
    <p:sldId id="286" r:id="rId20"/>
    <p:sldId id="277" r:id="rId21"/>
    <p:sldId id="27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500"/>
    <p:restoredTop sz="84410"/>
  </p:normalViewPr>
  <p:slideViewPr>
    <p:cSldViewPr snapToGrid="0" snapToObjects="1">
      <p:cViewPr varScale="1">
        <p:scale>
          <a:sx n="74" d="100"/>
          <a:sy n="74" d="100"/>
        </p:scale>
        <p:origin x="200" y="8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Programs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481-F447-A0E0-D7E8A932BAB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481-F447-A0E0-D7E8A932BAB9}"/>
              </c:ext>
            </c:extLst>
          </c:dPt>
          <c:cat>
            <c:strRef>
              <c:f>Sheet1!$A$2:$A$3</c:f>
              <c:strCache>
                <c:ptCount val="2"/>
                <c:pt idx="0">
                  <c:v>Filled</c:v>
                </c:pt>
                <c:pt idx="1">
                  <c:v>Unfilled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57</c:v>
                </c:pt>
                <c:pt idx="1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6A-454E-BF67-ED38CF85E2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Positions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39F-0F42-8370-98A3ED23DBF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39F-0F42-8370-98A3ED23DBF6}"/>
              </c:ext>
            </c:extLst>
          </c:dPt>
          <c:cat>
            <c:strRef>
              <c:f>Sheet1!$A$2:$A$3</c:f>
              <c:strCache>
                <c:ptCount val="2"/>
                <c:pt idx="0">
                  <c:v>Filled</c:v>
                </c:pt>
                <c:pt idx="1">
                  <c:v>Unfilled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168</c:v>
                </c:pt>
                <c:pt idx="1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48-B84A-A2F6-A581DE8CE3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Applicants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2C7-0C46-9718-45732E7B79C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2C7-0C46-9718-45732E7B79CB}"/>
              </c:ext>
            </c:extLst>
          </c:dPt>
          <c:cat>
            <c:strRef>
              <c:f>Sheet1!$A$2:$A$3</c:f>
              <c:strCache>
                <c:ptCount val="2"/>
                <c:pt idx="0">
                  <c:v>Matched</c:v>
                </c:pt>
                <c:pt idx="1">
                  <c:v>Unmatched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168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69-3840-9BFE-BBDAE8F57E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Programs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Filled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Neuro</c:v>
                </c:pt>
                <c:pt idx="1">
                  <c:v>Breast</c:v>
                </c:pt>
                <c:pt idx="2">
                  <c:v>MSK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35</c:v>
                </c:pt>
                <c:pt idx="1">
                  <c:v>48</c:v>
                </c:pt>
                <c:pt idx="2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76-DF41-920A-563E65ED983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Unfilled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Neuro</c:v>
                </c:pt>
                <c:pt idx="1">
                  <c:v>Breast</c:v>
                </c:pt>
                <c:pt idx="2">
                  <c:v>MSK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42</c:v>
                </c:pt>
                <c:pt idx="1">
                  <c:v>33</c:v>
                </c:pt>
                <c:pt idx="2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76-DF41-920A-563E65ED983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898195871"/>
        <c:axId val="1930206031"/>
      </c:barChart>
      <c:catAx>
        <c:axId val="18981958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0206031"/>
        <c:crosses val="autoZero"/>
        <c:auto val="1"/>
        <c:lblAlgn val="ctr"/>
        <c:lblOffset val="100"/>
        <c:noMultiLvlLbl val="0"/>
      </c:catAx>
      <c:valAx>
        <c:axId val="193020603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8195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Positions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Filled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Neuro</c:v>
                </c:pt>
                <c:pt idx="1">
                  <c:v>Breast</c:v>
                </c:pt>
                <c:pt idx="2">
                  <c:v>MSK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201</c:v>
                </c:pt>
                <c:pt idx="1">
                  <c:v>122</c:v>
                </c:pt>
                <c:pt idx="2">
                  <c:v>168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76-DF41-920A-563E65ED983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Unfilled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Neuro</c:v>
                </c:pt>
                <c:pt idx="1">
                  <c:v>Breast</c:v>
                </c:pt>
                <c:pt idx="2">
                  <c:v>MSK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69</c:v>
                </c:pt>
                <c:pt idx="1">
                  <c:v>26</c:v>
                </c:pt>
                <c:pt idx="2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76-DF41-920A-563E65ED983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898195871"/>
        <c:axId val="1930206031"/>
      </c:barChart>
      <c:catAx>
        <c:axId val="18981958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0206031"/>
        <c:crosses val="autoZero"/>
        <c:auto val="1"/>
        <c:lblAlgn val="ctr"/>
        <c:lblOffset val="100"/>
        <c:noMultiLvlLbl val="0"/>
      </c:catAx>
      <c:valAx>
        <c:axId val="193020603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8195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Applicants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Matched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Neuro</c:v>
                </c:pt>
                <c:pt idx="1">
                  <c:v>Breast</c:v>
                </c:pt>
                <c:pt idx="2">
                  <c:v>MSK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168</c:v>
                </c:pt>
                <c:pt idx="1">
                  <c:v>122</c:v>
                </c:pt>
                <c:pt idx="2">
                  <c:v>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76-DF41-920A-563E65ED983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Unmatched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Neuro</c:v>
                </c:pt>
                <c:pt idx="1">
                  <c:v>Breast</c:v>
                </c:pt>
                <c:pt idx="2">
                  <c:v>MSK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5</c:v>
                </c:pt>
                <c:pt idx="1">
                  <c:v>7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76-DF41-920A-563E65ED983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898195871"/>
        <c:axId val="1930206031"/>
      </c:barChart>
      <c:catAx>
        <c:axId val="18981958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0206031"/>
        <c:crosses val="autoZero"/>
        <c:auto val="1"/>
        <c:lblAlgn val="ctr"/>
        <c:lblOffset val="100"/>
        <c:noMultiLvlLbl val="0"/>
      </c:catAx>
      <c:valAx>
        <c:axId val="193020603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8195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A1AB06-A4D3-E742-8E5D-CEAB80B7EBA8}" type="datetimeFigureOut">
              <a:rPr lang="en-US" smtClean="0"/>
              <a:t>7/26/19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03F9AC-7D1D-4B44-AE95-3BC17D6C2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043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03F9AC-7D1D-4B44-AE95-3BC17D6C26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916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MSK average program size = 204 / 81 = 2.5</a:t>
            </a:r>
          </a:p>
          <a:p>
            <a:r>
              <a:rPr lang="en-US" dirty="0"/>
              <a:t>MSK positions per applicant = 204 / 173 = 1.18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03F9AC-7D1D-4B44-AE95-3BC17D6C260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316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MSK average program size = 204 / 81 = 2.5</a:t>
            </a:r>
          </a:p>
          <a:p>
            <a:r>
              <a:rPr lang="en-US" dirty="0"/>
              <a:t>MSK positions per applicant = 204 / 173 = 1.18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03F9AC-7D1D-4B44-AE95-3BC17D6C26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047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MSK average program size = 204 / 81 = 2.5</a:t>
            </a:r>
          </a:p>
          <a:p>
            <a:r>
              <a:rPr lang="en-US" dirty="0"/>
              <a:t>MSK positions per applicant = 204 / 173 = 1.18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03F9AC-7D1D-4B44-AE95-3BC17D6C26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619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MSK average program size = 204 / 81 = 2.5</a:t>
            </a:r>
          </a:p>
          <a:p>
            <a:r>
              <a:rPr lang="en-US" dirty="0"/>
              <a:t>MSK positions per applicant = 204 / 173 = 1.18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03F9AC-7D1D-4B44-AE95-3BC17D6C26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943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1.2</a:t>
            </a:r>
          </a:p>
          <a:p>
            <a:r>
              <a:rPr lang="en-US" dirty="0"/>
              <a:t>5.8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03F9AC-7D1D-4B44-AE95-3BC17D6C260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045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interviewing more applicants fill the fellowship? What does game theory say about the best strategy?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03F9AC-7D1D-4B44-AE95-3BC17D6C260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557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9BA21-6C86-194E-85B1-C50F4A8E39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6FF7EB-8438-BB41-BD88-EFBC8BFFA7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D70363-D824-0A4D-B229-E09AC8BA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7C3F6-446B-994A-8359-566D8B346FFA}" type="datetime1">
              <a:rPr lang="en-US" smtClean="0"/>
              <a:t>7/26/19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2CDF0-6FED-6F4A-9F3B-26217FD3E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562D37-51DB-9D40-80EA-E59AE3608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B1D4-8CD4-6840-8D2F-7759FAA44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397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2E6D3-A1B4-0A45-ABF1-956BE7E98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E19D0E-9BDD-6649-A16E-F6EEEC1E57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D102C-DA51-924B-8E37-CEEDF8B54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FB295-8533-044E-AFF2-8EDEC13CE0F7}" type="datetime1">
              <a:rPr lang="en-US" smtClean="0"/>
              <a:t>7/26/19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07D17E-FA73-A740-A786-9E419A9EF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729C52-9A44-CC4A-BB11-F4CEE2FAE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B1D4-8CD4-6840-8D2F-7759FAA44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420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186E09-559B-8845-882A-F293302C85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735B3E-7710-044D-886A-FA4951D9C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68BDDE-A4BB-334C-A38F-905766875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53ED-23B2-A641-B34E-2874619B8FF9}" type="datetime1">
              <a:rPr lang="en-US" smtClean="0"/>
              <a:t>7/26/19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99F0EC-00D7-B246-BA17-FC2DF7AC1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A087A2-DEEA-D844-A3BD-6FF13689C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B1D4-8CD4-6840-8D2F-7759FAA44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139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3D4BB-1E8A-3D4B-9CC5-396D1749D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F9052-E70A-A548-BB6D-5A9515954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A3346A-0DFB-2846-B8B4-CF1DC7BA5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CD7AC-8654-3344-95BA-FB4B330C3CE8}" type="datetime1">
              <a:rPr lang="en-US" smtClean="0"/>
              <a:t>7/26/19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4B5C14-54E3-1C47-A6DD-A9B68183F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40DC92-3F22-EA41-83DE-4DE4CA458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B1D4-8CD4-6840-8D2F-7759FAA44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311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8AA4F-42BF-1B40-B7E0-1EC617B32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FADA2A-814B-264A-B396-13EF9D8D1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5E7348-6DEF-0242-9580-A0B163CB1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D5C4D-8949-704A-9EC5-9EA3D6EB8357}" type="datetime1">
              <a:rPr lang="en-US" smtClean="0"/>
              <a:t>7/26/19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384179-7572-024E-A4E5-78317F723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2CDF1-4D0B-4E42-8481-AF85C3DE9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B1D4-8CD4-6840-8D2F-7759FAA44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144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36324-0AED-8542-9967-4D0384A33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82233-FC03-E64C-84BB-448A425C7E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9CA3A2-3E1E-1142-BC6F-E7DEF383E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73998C-F0CF-EE4D-A3CE-DA8F4D1ED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9C9B4-11D2-8744-8EA5-1991511B80AB}" type="datetime1">
              <a:rPr lang="en-US" smtClean="0"/>
              <a:t>7/26/19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F864C6-C6F5-7C4A-BC30-0EFC5A6FB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575E3F-7528-F64C-914C-FFD37596E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B1D4-8CD4-6840-8D2F-7759FAA44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39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E125A-1203-274B-9AAE-410079144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AA6B31-5AF6-7B44-ADEF-BFEC0DF68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88F5F5-78BB-874C-8D71-9C40CEB7EC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BF2906-09AD-4A49-9B9D-F1D1DE3312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A39CB2-F48D-1E44-8737-8100CBA282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9F0B4E-007A-AB41-A515-67E3F606A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4A9F-A9C3-264F-AF7C-354014EBCDE1}" type="datetime1">
              <a:rPr lang="en-US" smtClean="0"/>
              <a:t>7/26/19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105570-6414-2348-A901-615D4E8EA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6F5B64-000C-924F-A159-531A83368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B1D4-8CD4-6840-8D2F-7759FAA44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38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400FF-60AA-2D48-BFC8-A5E44A558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949B15-68ED-E94D-B4CE-2018A465B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E72D2-EEEC-054B-A721-A9E340B3C108}" type="datetime1">
              <a:rPr lang="en-US" smtClean="0"/>
              <a:t>7/26/19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59F508-DB6F-0740-83CC-FA5DB163E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43A607-CD84-B14B-BA90-FBB23B7CC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B1D4-8CD4-6840-8D2F-7759FAA44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491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A41F22-7B69-F14E-BFC4-4CF823430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79199-FD80-3348-BA40-8CAD228ACEE7}" type="datetime1">
              <a:rPr lang="en-US" smtClean="0"/>
              <a:t>7/26/19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D1CD66-87DC-4D4F-A3FE-1D38A2666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E94EF0-D0A1-E046-84F2-DAAB0F2B7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B1D4-8CD4-6840-8D2F-7759FAA44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029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E2324-8B70-7048-A32B-C41B509BB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CEAA8-A168-0149-AA52-06E00CB53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F7F1FB-F945-2C41-9779-ADED0146B5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916EB2-B153-3E4C-A927-8C6EDD6E7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72058-67B2-AC46-80E3-344BF2C4B40E}" type="datetime1">
              <a:rPr lang="en-US" smtClean="0"/>
              <a:t>7/26/19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23F6EE-68CF-7046-BD5F-A347183AA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EB59E4-33DA-D140-BECC-95EB6003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B1D4-8CD4-6840-8D2F-7759FAA44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416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78881-0D86-8A41-AA3F-3ECA664E3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12388D-408B-3543-866B-02EAD62843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15EE64-2012-BB48-9D48-F95E111942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C0C2DB-9FF4-7C4F-9994-D9DE61BC3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75718-0F15-6D47-9E21-18B42538B414}" type="datetime1">
              <a:rPr lang="en-US" smtClean="0"/>
              <a:t>7/26/19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A0A96C-BCDE-6D46-82A2-5CCD30FD6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759166-BAFD-0A48-9458-22A289D50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B1D4-8CD4-6840-8D2F-7759FAA44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309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4E5927-3A74-F844-A2BB-98EED4284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7FD8BF-E245-9F40-9538-C4FE30C02C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69067-8BE6-4543-B39E-40AA5CC9F1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E3FC2-4BB5-A64F-A7A9-CFBA2E5521AA}" type="datetime1">
              <a:rPr lang="en-US" smtClean="0"/>
              <a:t>7/26/19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4EB6E2-46F4-A547-8BA4-3E1089A5A8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CEE47-DA42-0040-83E5-BEFD4E32B0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EB1D4-8CD4-6840-8D2F-7759FAA44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530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E2E57-AF68-CC43-951B-161116A228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MSK Fellowship Match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90ED4C-8356-1E44-9652-00AD1C1514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Felix S. Chew, MD</a:t>
            </a:r>
          </a:p>
          <a:p>
            <a:r>
              <a:rPr lang="en-US" dirty="0"/>
              <a:t>University of Washington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EE6AEE-4C14-6F46-878B-DCC6BC7C41C9}"/>
              </a:ext>
            </a:extLst>
          </p:cNvPr>
          <p:cNvSpPr txBox="1"/>
          <p:nvPr/>
        </p:nvSpPr>
        <p:spPr>
          <a:xfrm>
            <a:off x="2579913" y="2054553"/>
            <a:ext cx="2275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SABR 2019</a:t>
            </a:r>
          </a:p>
        </p:txBody>
      </p:sp>
    </p:spTree>
    <p:extLst>
      <p:ext uri="{BB962C8B-B14F-4D97-AF65-F5344CB8AC3E}">
        <p14:creationId xmlns:p14="http://schemas.microsoft.com/office/powerpoint/2010/main" val="2249816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7161C-CA76-6A48-B703-7FD8D703A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FB232C-E65E-C143-8AED-BB2D2F6593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0635"/>
          <a:stretch/>
        </p:blipFill>
        <p:spPr>
          <a:xfrm>
            <a:off x="0" y="97971"/>
            <a:ext cx="12187685" cy="596537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D85D28-7DE1-0544-975F-E8D54F21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B1D4-8CD4-6840-8D2F-7759FAA4467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837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65EBA-66FD-FF47-9D52-7532EE28C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EFE47B-ECD6-E94C-8672-5386D8A62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665" y="0"/>
            <a:ext cx="11688670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220779-5F5A-0040-A7FC-2E1398072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B1D4-8CD4-6840-8D2F-7759FAA4467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335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0D7E9-9B68-1247-B9E3-204946E24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MSK Match Results 2019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EC0A6E-B285-DD42-8562-0DBBE6515D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11D7A-6488-B745-B32D-0AC551130CF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Programs</a:t>
            </a:r>
          </a:p>
          <a:p>
            <a:pPr lvl="1"/>
            <a:r>
              <a:rPr lang="en-US" dirty="0"/>
              <a:t>Programs Filled = 57 (70%)</a:t>
            </a:r>
          </a:p>
          <a:p>
            <a:pPr lvl="1"/>
            <a:r>
              <a:rPr lang="en-US" dirty="0"/>
              <a:t>Programs Unfilled = 24 (30%)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BE59F-F175-8F43-9BAD-3BD6FEB82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B1D4-8CD4-6840-8D2F-7759FAA4467A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1C1ACA4-A93E-9740-8BDB-C50CE621D6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190439"/>
              </p:ext>
            </p:extLst>
          </p:nvPr>
        </p:nvGraphicFramePr>
        <p:xfrm>
          <a:off x="5486400" y="1828800"/>
          <a:ext cx="54864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5104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0D7E9-9B68-1247-B9E3-204946E24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MSK Match Results 2019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EC0A6E-B285-DD42-8562-0DBBE6515D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11D7A-6488-B745-B32D-0AC551130CF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Programs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Programs Filled = 57 (70%)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Programs Unfilled = 24 (30%)</a:t>
            </a:r>
          </a:p>
          <a:p>
            <a:r>
              <a:rPr lang="en-US" dirty="0"/>
              <a:t>Positions</a:t>
            </a:r>
          </a:p>
          <a:p>
            <a:pPr lvl="1"/>
            <a:r>
              <a:rPr lang="en-US" dirty="0"/>
              <a:t>Positions Filled = 168 (82%)</a:t>
            </a:r>
          </a:p>
          <a:p>
            <a:pPr lvl="1"/>
            <a:r>
              <a:rPr lang="en-US" dirty="0"/>
              <a:t>Positions Unfilled = 36 (18%)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BE59F-F175-8F43-9BAD-3BD6FEB82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B1D4-8CD4-6840-8D2F-7759FAA4467A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9A8EEB38-223C-8045-8B94-B251D68A62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1530008"/>
              </p:ext>
            </p:extLst>
          </p:nvPr>
        </p:nvGraphicFramePr>
        <p:xfrm>
          <a:off x="5486400" y="2286000"/>
          <a:ext cx="54864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4084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0D7E9-9B68-1247-B9E3-204946E24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MSK Match Results 2019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EC0A6E-B285-DD42-8562-0DBBE6515D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11D7A-6488-B745-B32D-0AC551130CF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Programs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Programs Filled = 57 (70%)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Programs Unfilled = 24 (30%)</a:t>
            </a:r>
          </a:p>
          <a:p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Positions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Positions Filled = 168 (82%)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Positions Unfilled = 36 (18%)</a:t>
            </a:r>
          </a:p>
          <a:p>
            <a:r>
              <a:rPr lang="en-US" dirty="0"/>
              <a:t>Applicants</a:t>
            </a:r>
          </a:p>
          <a:p>
            <a:pPr lvl="1"/>
            <a:r>
              <a:rPr lang="en-US" dirty="0"/>
              <a:t>Applicants Matched = 168 (97%)</a:t>
            </a:r>
          </a:p>
          <a:p>
            <a:pPr lvl="1"/>
            <a:r>
              <a:rPr lang="en-US" dirty="0"/>
              <a:t>Applicants Not Matched = 5 (3%)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BE59F-F175-8F43-9BAD-3BD6FEB82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B1D4-8CD4-6840-8D2F-7759FAA4467A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A3FE1C0-B85B-8F4A-8111-BC7CD193A3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2986226"/>
              </p:ext>
            </p:extLst>
          </p:nvPr>
        </p:nvGraphicFramePr>
        <p:xfrm>
          <a:off x="5486400" y="2743200"/>
          <a:ext cx="54864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6847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0D7E9-9B68-1247-B9E3-204946E24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MSK Match Results 2019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EC0A6E-B285-DD42-8562-0DBBE6515D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NRMP stats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11D7A-6488-B745-B32D-0AC551130CF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Average program size</a:t>
            </a:r>
          </a:p>
          <a:p>
            <a:pPr lvl="1"/>
            <a:r>
              <a:rPr lang="en-US" dirty="0"/>
              <a:t>204 / 81 = 2.5</a:t>
            </a:r>
          </a:p>
          <a:p>
            <a:r>
              <a:rPr lang="en-US" dirty="0"/>
              <a:t>Positions per applicant</a:t>
            </a:r>
          </a:p>
          <a:p>
            <a:pPr lvl="1"/>
            <a:r>
              <a:rPr lang="en-US" dirty="0"/>
              <a:t>204 / 173 = 1.18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BE59F-F175-8F43-9BAD-3BD6FEB82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B1D4-8CD4-6840-8D2F-7759FAA4467A}" type="slidenum">
              <a:rPr lang="en-US" smtClean="0"/>
              <a:t>14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90DAA7B-1114-F94A-9BAC-393D1E9202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8319A699-51AE-324C-A02A-6EB76D245D9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396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0D7E9-9B68-1247-B9E3-204946E24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MSK Fellowship Director Surveys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EC0A6E-B285-DD42-8562-0DBBE6515D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11D7A-6488-B745-B32D-0AC551130CF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2015 fall </a:t>
            </a:r>
          </a:p>
          <a:p>
            <a:pPr lvl="1"/>
            <a:r>
              <a:rPr lang="en-US" dirty="0"/>
              <a:t>82 Programs</a:t>
            </a:r>
          </a:p>
          <a:p>
            <a:pPr lvl="1"/>
            <a:r>
              <a:rPr lang="en-US" dirty="0"/>
              <a:t>8 programs did not have fellows</a:t>
            </a:r>
          </a:p>
          <a:p>
            <a:pPr lvl="1"/>
            <a:r>
              <a:rPr lang="en-US" dirty="0"/>
              <a:t>180 positions advertised</a:t>
            </a:r>
          </a:p>
          <a:p>
            <a:pPr lvl="1"/>
            <a:r>
              <a:rPr lang="en-US" dirty="0"/>
              <a:t>190 current fellows</a:t>
            </a:r>
          </a:p>
          <a:p>
            <a:pPr lvl="1"/>
            <a:r>
              <a:rPr lang="en-US" dirty="0"/>
              <a:t>79% men; 21% women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119984A-0ABF-F543-ABD2-D6F7FFB3E0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AD144A0-D679-8C45-9F67-656642B52F4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/>
              <a:t>2019 spring </a:t>
            </a:r>
          </a:p>
          <a:p>
            <a:pPr lvl="1"/>
            <a:r>
              <a:rPr lang="en-US" dirty="0"/>
              <a:t>? internal applicants / program</a:t>
            </a:r>
          </a:p>
          <a:p>
            <a:pPr lvl="1"/>
            <a:r>
              <a:rPr lang="en-US" dirty="0"/>
              <a:t>? interviews per position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BE59F-F175-8F43-9BAD-3BD6FEB82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B1D4-8CD4-6840-8D2F-7759FAA4467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595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2DA80B7-FCC9-6343-9181-F9384DD15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 Results 2019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107D36BC-E588-F245-9E2F-6F4F0CB90E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72732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67657D-6BB6-EC40-B3C5-49B83528D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B1D4-8CD4-6840-8D2F-7759FAA4467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2222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2DA80B7-FCC9-6343-9181-F9384DD15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 Results 2019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107D36BC-E588-F245-9E2F-6F4F0CB90E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818238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67657D-6BB6-EC40-B3C5-49B83528D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B1D4-8CD4-6840-8D2F-7759FAA4467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9118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2DA80B7-FCC9-6343-9181-F9384DD15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 Results 2019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107D36BC-E588-F245-9E2F-6F4F0CB90E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194322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67657D-6BB6-EC40-B3C5-49B83528D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B1D4-8CD4-6840-8D2F-7759FAA4467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175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38569-1B25-2143-8101-204280174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BB37BD-DC1B-AE46-96A1-98DAA04CB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150" y="57150"/>
            <a:ext cx="10045700" cy="67437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4AF618-176E-EE4A-81B6-BFD3212DB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B1D4-8CD4-6840-8D2F-7759FAA4467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7976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BF3B484-AF1A-BC49-A23D-EE3B105C0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07E658-4F35-4440-85CC-B07828C00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B1D4-8CD4-6840-8D2F-7759FAA4467A}" type="slidenum">
              <a:rPr lang="en-US" smtClean="0"/>
              <a:t>19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4EA84E-5E35-0946-BBDB-EF06199D28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199"/>
          <a:stretch/>
        </p:blipFill>
        <p:spPr>
          <a:xfrm>
            <a:off x="954931" y="104171"/>
            <a:ext cx="10203228" cy="661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9061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90023-CEA6-BE4A-80E2-033B15FAA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32F517-280B-E841-8A65-8DF3C723AE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F02DBC7-6758-E845-95E6-1E11891E1B3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More positions than applicants</a:t>
            </a:r>
          </a:p>
          <a:p>
            <a:r>
              <a:rPr lang="en-US" dirty="0"/>
              <a:t>Fewer applicants than positions</a:t>
            </a:r>
          </a:p>
          <a:p>
            <a:r>
              <a:rPr lang="en-US" dirty="0"/>
              <a:t>Declining subspecialty?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8B5B64B-11F4-BF40-8F9A-4B299C322F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937CF8D-EAFA-7A43-BED2-14268107C44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Re-consider application and interview process</a:t>
            </a:r>
          </a:p>
          <a:p>
            <a:r>
              <a:rPr lang="en-US" dirty="0"/>
              <a:t>Does Game Theory help?</a:t>
            </a:r>
          </a:p>
          <a:p>
            <a:r>
              <a:rPr lang="en-US" dirty="0"/>
              <a:t>Be prepared to be Unfilled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45F3E0-B590-714C-BEFA-90036DFFA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B1D4-8CD4-6840-8D2F-7759FAA4467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239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6DCC5-05DD-4147-9C00-EC1B3F8A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43D4FB-FFDE-3943-B055-029299DAA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711" y="0"/>
            <a:ext cx="11422578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85F999-0E79-D740-995A-161286F5E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B1D4-8CD4-6840-8D2F-7759FAA4467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435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EA9A7-FE4D-A241-A866-061927AEC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74C4E4-8B9E-824E-A215-CD4883171B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7619"/>
          <a:stretch/>
        </p:blipFill>
        <p:spPr>
          <a:xfrm>
            <a:off x="-1" y="195942"/>
            <a:ext cx="12194313" cy="529045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BDF7A9-9241-8B43-9EE6-4D2B6A904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B1D4-8CD4-6840-8D2F-7759FAA4467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213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3B5A5-2DB0-074F-803F-0F11F32C9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01A148-0C2D-D040-B530-DAC0810C54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7460"/>
          <a:stretch/>
        </p:blipFill>
        <p:spPr>
          <a:xfrm>
            <a:off x="0" y="76200"/>
            <a:ext cx="12192000" cy="635794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D075E1-D5CF-9143-A951-D3EBC22A9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B1D4-8CD4-6840-8D2F-7759FAA4467A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4CA7E6-D7D3-3546-9FA1-0AC79072D3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4253" y="1165481"/>
            <a:ext cx="2962920" cy="2858038"/>
          </a:xfrm>
          <a:prstGeom prst="rect">
            <a:avLst/>
          </a:prstGeom>
          <a:ln w="127000">
            <a:solidFill>
              <a:srgbClr val="FFC000"/>
            </a:solidFill>
          </a:ln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ACE4EE8-0C2F-454E-8573-E20E171C21B7}"/>
              </a:ext>
            </a:extLst>
          </p:cNvPr>
          <p:cNvCxnSpPr>
            <a:cxnSpLocks/>
          </p:cNvCxnSpPr>
          <p:nvPr/>
        </p:nvCxnSpPr>
        <p:spPr>
          <a:xfrm flipV="1">
            <a:off x="6096000" y="2676707"/>
            <a:ext cx="1600583" cy="2127768"/>
          </a:xfrm>
          <a:prstGeom prst="line">
            <a:avLst/>
          </a:prstGeom>
          <a:ln w="1270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2E95E721-7A62-B549-BB9C-58F47B745582}"/>
              </a:ext>
            </a:extLst>
          </p:cNvPr>
          <p:cNvSpPr/>
          <p:nvPr/>
        </p:nvSpPr>
        <p:spPr>
          <a:xfrm>
            <a:off x="5362832" y="4804475"/>
            <a:ext cx="1408670" cy="1349190"/>
          </a:xfrm>
          <a:prstGeom prst="rect">
            <a:avLst/>
          </a:prstGeom>
          <a:noFill/>
          <a:ln w="1270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15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65632-08B6-3C4E-8B90-788C96522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157FC8-DC18-3B40-A27C-CB49C8C82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B1D4-8CD4-6840-8D2F-7759FAA4467A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7784DA-1482-0545-A0FD-F8809A46C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1000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653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9790A-E378-FF4E-B39C-CCDEC5B6A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953831-D66D-E047-BB8E-AB63E38E26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2857"/>
          <a:stretch/>
        </p:blipFill>
        <p:spPr>
          <a:xfrm>
            <a:off x="0" y="285608"/>
            <a:ext cx="12204692" cy="474617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44A500-B5D1-7F45-88DC-3A12980CD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B1D4-8CD4-6840-8D2F-7759FAA4467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401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11634-0EF3-0E42-8E32-6BB23CCC0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750EDD-17CB-C244-B0F2-F2FBFA55BA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1905"/>
          <a:stretch/>
        </p:blipFill>
        <p:spPr>
          <a:xfrm>
            <a:off x="0" y="338375"/>
            <a:ext cx="12198341" cy="482237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DFBC53-6741-A144-805F-6B2DDC93C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B1D4-8CD4-6840-8D2F-7759FAA4467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231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72F45-1108-0B4B-8A55-5D62917FA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7F0608-5E4F-0541-9C71-CE5FCF76C0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2064"/>
          <a:stretch/>
        </p:blipFill>
        <p:spPr>
          <a:xfrm>
            <a:off x="0" y="334128"/>
            <a:ext cx="12185606" cy="488178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95D1FA-1489-4946-9B37-BAE740DD6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B1D4-8CD4-6840-8D2F-7759FAA4467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5040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7">
      <a:dk1>
        <a:srgbClr val="FFF0EE"/>
      </a:dk1>
      <a:lt1>
        <a:srgbClr val="000000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6475</TotalTime>
  <Words>347</Words>
  <Application>Microsoft Macintosh PowerPoint</Application>
  <PresentationFormat>Widescreen</PresentationFormat>
  <Paragraphs>95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MSK Fellowship Match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MSK Match Results 2019</vt:lpstr>
      <vt:lpstr>MSK Match Results 2019</vt:lpstr>
      <vt:lpstr>MSK Match Results 2019</vt:lpstr>
      <vt:lpstr>MSK Match Results 2019</vt:lpstr>
      <vt:lpstr>MSK Fellowship Director Surveys</vt:lpstr>
      <vt:lpstr>Match Results 2019</vt:lpstr>
      <vt:lpstr>Match Results 2019</vt:lpstr>
      <vt:lpstr>Match Results 2019</vt:lpstr>
      <vt:lpstr>PowerPoint Presentation</vt:lpstr>
      <vt:lpstr>Lessons Learned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MSK Fellowship Match</dc:title>
  <dc:creator>Felix S. Chew</dc:creator>
  <cp:lastModifiedBy>Felix S. Chew</cp:lastModifiedBy>
  <cp:revision>30</cp:revision>
  <dcterms:created xsi:type="dcterms:W3CDTF">2019-06-16T02:53:33Z</dcterms:created>
  <dcterms:modified xsi:type="dcterms:W3CDTF">2019-07-26T14:26:30Z</dcterms:modified>
</cp:coreProperties>
</file>