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6" r:id="rId2"/>
    <p:sldId id="270" r:id="rId3"/>
    <p:sldId id="260" r:id="rId4"/>
    <p:sldId id="299" r:id="rId5"/>
    <p:sldId id="300" r:id="rId6"/>
    <p:sldId id="301" r:id="rId7"/>
    <p:sldId id="302" r:id="rId8"/>
    <p:sldId id="303" r:id="rId9"/>
    <p:sldId id="757" r:id="rId10"/>
    <p:sldId id="279" r:id="rId11"/>
    <p:sldId id="305" r:id="rId12"/>
    <p:sldId id="306" r:id="rId13"/>
    <p:sldId id="280" r:id="rId14"/>
    <p:sldId id="307" r:id="rId15"/>
    <p:sldId id="289" r:id="rId16"/>
    <p:sldId id="292" r:id="rId17"/>
    <p:sldId id="261" r:id="rId18"/>
    <p:sldId id="313" r:id="rId19"/>
    <p:sldId id="296" r:id="rId20"/>
    <p:sldId id="308" r:id="rId21"/>
    <p:sldId id="293" r:id="rId22"/>
    <p:sldId id="309" r:id="rId23"/>
    <p:sldId id="310" r:id="rId24"/>
    <p:sldId id="294" r:id="rId25"/>
    <p:sldId id="311" r:id="rId26"/>
    <p:sldId id="295" r:id="rId27"/>
    <p:sldId id="312" r:id="rId28"/>
    <p:sldId id="315" r:id="rId29"/>
    <p:sldId id="314" r:id="rId30"/>
    <p:sldId id="316" r:id="rId31"/>
    <p:sldId id="317" r:id="rId32"/>
    <p:sldId id="1100" r:id="rId33"/>
    <p:sldId id="758" r:id="rId34"/>
    <p:sldId id="1091" r:id="rId35"/>
    <p:sldId id="1092" r:id="rId36"/>
    <p:sldId id="1093" r:id="rId37"/>
    <p:sldId id="1094" r:id="rId38"/>
    <p:sldId id="1095" r:id="rId39"/>
    <p:sldId id="1096" r:id="rId40"/>
    <p:sldId id="1097" r:id="rId41"/>
    <p:sldId id="1098" r:id="rId42"/>
    <p:sldId id="1099" r:id="rId43"/>
    <p:sldId id="1090" r:id="rId44"/>
    <p:sldId id="1084" r:id="rId45"/>
    <p:sldId id="1065" r:id="rId46"/>
    <p:sldId id="1082" r:id="rId47"/>
    <p:sldId id="1083" r:id="rId48"/>
    <p:sldId id="1101"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229AD4-1419-43A1-B414-78D9F28479BE}" v="1" dt="2019-07-25T16:51:12.9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2892" autoAdjust="0"/>
    <p:restoredTop sz="94660"/>
  </p:normalViewPr>
  <p:slideViewPr>
    <p:cSldViewPr snapToGrid="0">
      <p:cViewPr varScale="1">
        <p:scale>
          <a:sx n="59" d="100"/>
          <a:sy n="59" d="100"/>
        </p:scale>
        <p:origin x="374" y="53"/>
      </p:cViewPr>
      <p:guideLst/>
    </p:cSldViewPr>
  </p:slideViewPr>
  <p:notesTextViewPr>
    <p:cViewPr>
      <p:scale>
        <a:sx n="1" d="1"/>
        <a:sy n="1" d="1"/>
      </p:scale>
      <p:origin x="0" y="0"/>
    </p:cViewPr>
  </p:notesTextViewPr>
  <p:sorterViewPr>
    <p:cViewPr>
      <p:scale>
        <a:sx n="100" d="100"/>
        <a:sy n="100" d="100"/>
      </p:scale>
      <p:origin x="0" y="-692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nald Flemming" userId="f777d3fee006f646" providerId="LiveId" clId="{79229AD4-1419-43A1-B414-78D9F28479BE}"/>
    <pc:docChg chg="modSld">
      <pc:chgData name="Donald Flemming" userId="f777d3fee006f646" providerId="LiveId" clId="{79229AD4-1419-43A1-B414-78D9F28479BE}" dt="2019-07-25T16:51:12.937" v="0"/>
      <pc:docMkLst>
        <pc:docMk/>
      </pc:docMkLst>
      <pc:sldChg chg="modTransition">
        <pc:chgData name="Donald Flemming" userId="f777d3fee006f646" providerId="LiveId" clId="{79229AD4-1419-43A1-B414-78D9F28479BE}" dt="2019-07-25T16:51:12.937" v="0"/>
        <pc:sldMkLst>
          <pc:docMk/>
          <pc:sldMk cId="1556815393" sldId="294"/>
        </pc:sldMkLst>
      </pc:sldChg>
      <pc:sldChg chg="modTransition">
        <pc:chgData name="Donald Flemming" userId="f777d3fee006f646" providerId="LiveId" clId="{79229AD4-1419-43A1-B414-78D9F28479BE}" dt="2019-07-25T16:51:12.937" v="0"/>
        <pc:sldMkLst>
          <pc:docMk/>
          <pc:sldMk cId="4079962228" sldId="295"/>
        </pc:sldMkLst>
      </pc:sldChg>
      <pc:sldChg chg="modTransition">
        <pc:chgData name="Donald Flemming" userId="f777d3fee006f646" providerId="LiveId" clId="{79229AD4-1419-43A1-B414-78D9F28479BE}" dt="2019-07-25T16:51:12.937" v="0"/>
        <pc:sldMkLst>
          <pc:docMk/>
          <pc:sldMk cId="2355101625" sldId="311"/>
        </pc:sldMkLst>
      </pc:sldChg>
      <pc:sldChg chg="modTransition">
        <pc:chgData name="Donald Flemming" userId="f777d3fee006f646" providerId="LiveId" clId="{79229AD4-1419-43A1-B414-78D9F28479BE}" dt="2019-07-25T16:51:12.937" v="0"/>
        <pc:sldMkLst>
          <pc:docMk/>
          <pc:sldMk cId="2719006399" sldId="312"/>
        </pc:sldMkLst>
      </pc:sldChg>
      <pc:sldChg chg="modTransition">
        <pc:chgData name="Donald Flemming" userId="f777d3fee006f646" providerId="LiveId" clId="{79229AD4-1419-43A1-B414-78D9F28479BE}" dt="2019-07-25T16:51:12.937" v="0"/>
        <pc:sldMkLst>
          <pc:docMk/>
          <pc:sldMk cId="3297891607" sldId="314"/>
        </pc:sldMkLst>
      </pc:sldChg>
      <pc:sldChg chg="modTransition">
        <pc:chgData name="Donald Flemming" userId="f777d3fee006f646" providerId="LiveId" clId="{79229AD4-1419-43A1-B414-78D9F28479BE}" dt="2019-07-25T16:51:12.937" v="0"/>
        <pc:sldMkLst>
          <pc:docMk/>
          <pc:sldMk cId="2033614926" sldId="315"/>
        </pc:sldMkLst>
      </pc:sldChg>
      <pc:sldChg chg="modTransition">
        <pc:chgData name="Donald Flemming" userId="f777d3fee006f646" providerId="LiveId" clId="{79229AD4-1419-43A1-B414-78D9F28479BE}" dt="2019-07-25T16:51:12.937" v="0"/>
        <pc:sldMkLst>
          <pc:docMk/>
          <pc:sldMk cId="3376104366" sldId="316"/>
        </pc:sldMkLst>
      </pc:sldChg>
      <pc:sldChg chg="modTransition">
        <pc:chgData name="Donald Flemming" userId="f777d3fee006f646" providerId="LiveId" clId="{79229AD4-1419-43A1-B414-78D9F28479BE}" dt="2019-07-25T16:51:12.937" v="0"/>
        <pc:sldMkLst>
          <pc:docMk/>
          <pc:sldMk cId="1838405692" sldId="31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099B9F-C912-4FE4-B91A-19B484607115}" type="datetimeFigureOut">
              <a:rPr lang="en-US" smtClean="0"/>
              <a:t>7/25/2019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A93AE3-C0DC-4E13-9621-BC455FDB41E3}" type="slidenum">
              <a:rPr lang="en-US" smtClean="0"/>
              <a:t>‹#›</a:t>
            </a:fld>
            <a:endParaRPr lang="en-US"/>
          </a:p>
        </p:txBody>
      </p:sp>
    </p:spTree>
    <p:extLst>
      <p:ext uri="{BB962C8B-B14F-4D97-AF65-F5344CB8AC3E}">
        <p14:creationId xmlns:p14="http://schemas.microsoft.com/office/powerpoint/2010/main" val="2585542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2E90D1F-CC8D-F447-997C-1398B2127110}" type="slidenum">
              <a:rPr lang="en-US" smtClean="0"/>
              <a:pPr>
                <a:defRPr/>
              </a:pPr>
              <a:t>46</a:t>
            </a:fld>
            <a:endParaRPr lang="en-US" dirty="0"/>
          </a:p>
        </p:txBody>
      </p:sp>
    </p:spTree>
    <p:extLst>
      <p:ext uri="{BB962C8B-B14F-4D97-AF65-F5344CB8AC3E}">
        <p14:creationId xmlns:p14="http://schemas.microsoft.com/office/powerpoint/2010/main" val="1248966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65D1E-8887-4334-AD41-09726306EF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BB1D88-82FB-4BE8-BD8A-1D6A9ACDDD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240FB7-BCBC-4A44-B224-712AC141A026}"/>
              </a:ext>
            </a:extLst>
          </p:cNvPr>
          <p:cNvSpPr>
            <a:spLocks noGrp="1"/>
          </p:cNvSpPr>
          <p:nvPr>
            <p:ph type="dt" sz="half" idx="10"/>
          </p:nvPr>
        </p:nvSpPr>
        <p:spPr/>
        <p:txBody>
          <a:bodyPr/>
          <a:lstStyle/>
          <a:p>
            <a:fld id="{6C66E62D-607C-4BA7-B5A1-672AF756F8A2}" type="datetimeFigureOut">
              <a:rPr lang="en-US" smtClean="0"/>
              <a:t>7/25/2019</a:t>
            </a:fld>
            <a:endParaRPr lang="en-US"/>
          </a:p>
        </p:txBody>
      </p:sp>
      <p:sp>
        <p:nvSpPr>
          <p:cNvPr id="5" name="Footer Placeholder 4">
            <a:extLst>
              <a:ext uri="{FF2B5EF4-FFF2-40B4-BE49-F238E27FC236}">
                <a16:creationId xmlns:a16="http://schemas.microsoft.com/office/drawing/2014/main" id="{988DD256-799E-4347-951D-21F8F1CA28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DD96BE-01E2-4405-97A9-BFB73BA655E5}"/>
              </a:ext>
            </a:extLst>
          </p:cNvPr>
          <p:cNvSpPr>
            <a:spLocks noGrp="1"/>
          </p:cNvSpPr>
          <p:nvPr>
            <p:ph type="sldNum" sz="quarter" idx="12"/>
          </p:nvPr>
        </p:nvSpPr>
        <p:spPr/>
        <p:txBody>
          <a:bodyPr/>
          <a:lstStyle/>
          <a:p>
            <a:fld id="{64ADA764-75DE-4764-B426-A1519089FE8A}" type="slidenum">
              <a:rPr lang="en-US" smtClean="0"/>
              <a:t>‹#›</a:t>
            </a:fld>
            <a:endParaRPr lang="en-US"/>
          </a:p>
        </p:txBody>
      </p:sp>
    </p:spTree>
    <p:extLst>
      <p:ext uri="{BB962C8B-B14F-4D97-AF65-F5344CB8AC3E}">
        <p14:creationId xmlns:p14="http://schemas.microsoft.com/office/powerpoint/2010/main" val="3501630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E259A-6083-4B77-9769-E74131CE1C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C4A142-7526-4A62-91C2-C6DDD8CCA87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743AA4-CC38-4E35-BC87-5761893A9FBC}"/>
              </a:ext>
            </a:extLst>
          </p:cNvPr>
          <p:cNvSpPr>
            <a:spLocks noGrp="1"/>
          </p:cNvSpPr>
          <p:nvPr>
            <p:ph type="dt" sz="half" idx="10"/>
          </p:nvPr>
        </p:nvSpPr>
        <p:spPr/>
        <p:txBody>
          <a:bodyPr/>
          <a:lstStyle/>
          <a:p>
            <a:fld id="{6C66E62D-607C-4BA7-B5A1-672AF756F8A2}" type="datetimeFigureOut">
              <a:rPr lang="en-US" smtClean="0"/>
              <a:t>7/25/2019</a:t>
            </a:fld>
            <a:endParaRPr lang="en-US"/>
          </a:p>
        </p:txBody>
      </p:sp>
      <p:sp>
        <p:nvSpPr>
          <p:cNvPr id="5" name="Footer Placeholder 4">
            <a:extLst>
              <a:ext uri="{FF2B5EF4-FFF2-40B4-BE49-F238E27FC236}">
                <a16:creationId xmlns:a16="http://schemas.microsoft.com/office/drawing/2014/main" id="{41A8699C-8159-4B0B-B5BA-93FA913572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3E06AF-F09A-4D0C-BF3B-70B87B14DC3C}"/>
              </a:ext>
            </a:extLst>
          </p:cNvPr>
          <p:cNvSpPr>
            <a:spLocks noGrp="1"/>
          </p:cNvSpPr>
          <p:nvPr>
            <p:ph type="sldNum" sz="quarter" idx="12"/>
          </p:nvPr>
        </p:nvSpPr>
        <p:spPr/>
        <p:txBody>
          <a:bodyPr/>
          <a:lstStyle/>
          <a:p>
            <a:fld id="{64ADA764-75DE-4764-B426-A1519089FE8A}" type="slidenum">
              <a:rPr lang="en-US" smtClean="0"/>
              <a:t>‹#›</a:t>
            </a:fld>
            <a:endParaRPr lang="en-US"/>
          </a:p>
        </p:txBody>
      </p:sp>
    </p:spTree>
    <p:extLst>
      <p:ext uri="{BB962C8B-B14F-4D97-AF65-F5344CB8AC3E}">
        <p14:creationId xmlns:p14="http://schemas.microsoft.com/office/powerpoint/2010/main" val="679126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53DFBA-BEEA-47DD-9759-304320B5E5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342D39-D758-461A-86AA-BFF2477595C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76D06D-858F-4581-B32A-E03359CF2CC6}"/>
              </a:ext>
            </a:extLst>
          </p:cNvPr>
          <p:cNvSpPr>
            <a:spLocks noGrp="1"/>
          </p:cNvSpPr>
          <p:nvPr>
            <p:ph type="dt" sz="half" idx="10"/>
          </p:nvPr>
        </p:nvSpPr>
        <p:spPr/>
        <p:txBody>
          <a:bodyPr/>
          <a:lstStyle/>
          <a:p>
            <a:fld id="{6C66E62D-607C-4BA7-B5A1-672AF756F8A2}" type="datetimeFigureOut">
              <a:rPr lang="en-US" smtClean="0"/>
              <a:t>7/25/2019</a:t>
            </a:fld>
            <a:endParaRPr lang="en-US"/>
          </a:p>
        </p:txBody>
      </p:sp>
      <p:sp>
        <p:nvSpPr>
          <p:cNvPr id="5" name="Footer Placeholder 4">
            <a:extLst>
              <a:ext uri="{FF2B5EF4-FFF2-40B4-BE49-F238E27FC236}">
                <a16:creationId xmlns:a16="http://schemas.microsoft.com/office/drawing/2014/main" id="{DB815CD0-EFD6-484F-9CEC-56FC36CA71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681BAF-B15D-4432-B182-FE2A1B9D5E2C}"/>
              </a:ext>
            </a:extLst>
          </p:cNvPr>
          <p:cNvSpPr>
            <a:spLocks noGrp="1"/>
          </p:cNvSpPr>
          <p:nvPr>
            <p:ph type="sldNum" sz="quarter" idx="12"/>
          </p:nvPr>
        </p:nvSpPr>
        <p:spPr/>
        <p:txBody>
          <a:bodyPr/>
          <a:lstStyle/>
          <a:p>
            <a:fld id="{64ADA764-75DE-4764-B426-A1519089FE8A}" type="slidenum">
              <a:rPr lang="en-US" smtClean="0"/>
              <a:t>‹#›</a:t>
            </a:fld>
            <a:endParaRPr lang="en-US"/>
          </a:p>
        </p:txBody>
      </p:sp>
    </p:spTree>
    <p:extLst>
      <p:ext uri="{BB962C8B-B14F-4D97-AF65-F5344CB8AC3E}">
        <p14:creationId xmlns:p14="http://schemas.microsoft.com/office/powerpoint/2010/main" val="3867618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6BA84-5ED6-4988-B122-55C284F406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6F3B2D-ABBB-4636-A1BE-4AEC5665CE3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0EDDE0-2975-49A1-8699-DE0ACAEB4A88}"/>
              </a:ext>
            </a:extLst>
          </p:cNvPr>
          <p:cNvSpPr>
            <a:spLocks noGrp="1"/>
          </p:cNvSpPr>
          <p:nvPr>
            <p:ph type="dt" sz="half" idx="10"/>
          </p:nvPr>
        </p:nvSpPr>
        <p:spPr/>
        <p:txBody>
          <a:bodyPr/>
          <a:lstStyle/>
          <a:p>
            <a:fld id="{6C66E62D-607C-4BA7-B5A1-672AF756F8A2}" type="datetimeFigureOut">
              <a:rPr lang="en-US" smtClean="0"/>
              <a:t>7/25/2019</a:t>
            </a:fld>
            <a:endParaRPr lang="en-US"/>
          </a:p>
        </p:txBody>
      </p:sp>
      <p:sp>
        <p:nvSpPr>
          <p:cNvPr id="5" name="Footer Placeholder 4">
            <a:extLst>
              <a:ext uri="{FF2B5EF4-FFF2-40B4-BE49-F238E27FC236}">
                <a16:creationId xmlns:a16="http://schemas.microsoft.com/office/drawing/2014/main" id="{A3CC764A-4F0E-49FF-83F7-ADA3CBE17B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8EB4A8-6004-49EE-BF33-5C5847E7BA1A}"/>
              </a:ext>
            </a:extLst>
          </p:cNvPr>
          <p:cNvSpPr>
            <a:spLocks noGrp="1"/>
          </p:cNvSpPr>
          <p:nvPr>
            <p:ph type="sldNum" sz="quarter" idx="12"/>
          </p:nvPr>
        </p:nvSpPr>
        <p:spPr/>
        <p:txBody>
          <a:bodyPr/>
          <a:lstStyle/>
          <a:p>
            <a:fld id="{64ADA764-75DE-4764-B426-A1519089FE8A}" type="slidenum">
              <a:rPr lang="en-US" smtClean="0"/>
              <a:t>‹#›</a:t>
            </a:fld>
            <a:endParaRPr lang="en-US"/>
          </a:p>
        </p:txBody>
      </p:sp>
    </p:spTree>
    <p:extLst>
      <p:ext uri="{BB962C8B-B14F-4D97-AF65-F5344CB8AC3E}">
        <p14:creationId xmlns:p14="http://schemas.microsoft.com/office/powerpoint/2010/main" val="4117883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97E2B-E2F3-42D0-87C7-8541172094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AC65F9-A98A-45C4-9CAE-D8436DD696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BD8F81F-25E1-4AD7-B2BD-E41709768EC1}"/>
              </a:ext>
            </a:extLst>
          </p:cNvPr>
          <p:cNvSpPr>
            <a:spLocks noGrp="1"/>
          </p:cNvSpPr>
          <p:nvPr>
            <p:ph type="dt" sz="half" idx="10"/>
          </p:nvPr>
        </p:nvSpPr>
        <p:spPr/>
        <p:txBody>
          <a:bodyPr/>
          <a:lstStyle/>
          <a:p>
            <a:fld id="{6C66E62D-607C-4BA7-B5A1-672AF756F8A2}" type="datetimeFigureOut">
              <a:rPr lang="en-US" smtClean="0"/>
              <a:t>7/25/2019</a:t>
            </a:fld>
            <a:endParaRPr lang="en-US"/>
          </a:p>
        </p:txBody>
      </p:sp>
      <p:sp>
        <p:nvSpPr>
          <p:cNvPr id="5" name="Footer Placeholder 4">
            <a:extLst>
              <a:ext uri="{FF2B5EF4-FFF2-40B4-BE49-F238E27FC236}">
                <a16:creationId xmlns:a16="http://schemas.microsoft.com/office/drawing/2014/main" id="{9748DEC5-E9BF-4710-B018-21D57EE083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F0CF83-B14B-48BC-A0CD-58EDF2BF4FF6}"/>
              </a:ext>
            </a:extLst>
          </p:cNvPr>
          <p:cNvSpPr>
            <a:spLocks noGrp="1"/>
          </p:cNvSpPr>
          <p:nvPr>
            <p:ph type="sldNum" sz="quarter" idx="12"/>
          </p:nvPr>
        </p:nvSpPr>
        <p:spPr/>
        <p:txBody>
          <a:bodyPr/>
          <a:lstStyle/>
          <a:p>
            <a:fld id="{64ADA764-75DE-4764-B426-A1519089FE8A}" type="slidenum">
              <a:rPr lang="en-US" smtClean="0"/>
              <a:t>‹#›</a:t>
            </a:fld>
            <a:endParaRPr lang="en-US"/>
          </a:p>
        </p:txBody>
      </p:sp>
    </p:spTree>
    <p:extLst>
      <p:ext uri="{BB962C8B-B14F-4D97-AF65-F5344CB8AC3E}">
        <p14:creationId xmlns:p14="http://schemas.microsoft.com/office/powerpoint/2010/main" val="2693120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F0EA2-774C-4587-AF3A-9F43C7F1C6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694641-5A6F-41D0-B7C1-48A69EB77CC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9975D4-20ED-4AF1-AC50-B02B27508F3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EEB8CA-7138-4E03-B084-2CF38CB184EE}"/>
              </a:ext>
            </a:extLst>
          </p:cNvPr>
          <p:cNvSpPr>
            <a:spLocks noGrp="1"/>
          </p:cNvSpPr>
          <p:nvPr>
            <p:ph type="dt" sz="half" idx="10"/>
          </p:nvPr>
        </p:nvSpPr>
        <p:spPr/>
        <p:txBody>
          <a:bodyPr/>
          <a:lstStyle/>
          <a:p>
            <a:fld id="{6C66E62D-607C-4BA7-B5A1-672AF756F8A2}" type="datetimeFigureOut">
              <a:rPr lang="en-US" smtClean="0"/>
              <a:t>7/25/2019</a:t>
            </a:fld>
            <a:endParaRPr lang="en-US"/>
          </a:p>
        </p:txBody>
      </p:sp>
      <p:sp>
        <p:nvSpPr>
          <p:cNvPr id="6" name="Footer Placeholder 5">
            <a:extLst>
              <a:ext uri="{FF2B5EF4-FFF2-40B4-BE49-F238E27FC236}">
                <a16:creationId xmlns:a16="http://schemas.microsoft.com/office/drawing/2014/main" id="{358FE84E-0E97-4B16-913E-F9CC194AB7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953314-2082-495D-932D-9F0CFC84DAAF}"/>
              </a:ext>
            </a:extLst>
          </p:cNvPr>
          <p:cNvSpPr>
            <a:spLocks noGrp="1"/>
          </p:cNvSpPr>
          <p:nvPr>
            <p:ph type="sldNum" sz="quarter" idx="12"/>
          </p:nvPr>
        </p:nvSpPr>
        <p:spPr/>
        <p:txBody>
          <a:bodyPr/>
          <a:lstStyle/>
          <a:p>
            <a:fld id="{64ADA764-75DE-4764-B426-A1519089FE8A}" type="slidenum">
              <a:rPr lang="en-US" smtClean="0"/>
              <a:t>‹#›</a:t>
            </a:fld>
            <a:endParaRPr lang="en-US"/>
          </a:p>
        </p:txBody>
      </p:sp>
    </p:spTree>
    <p:extLst>
      <p:ext uri="{BB962C8B-B14F-4D97-AF65-F5344CB8AC3E}">
        <p14:creationId xmlns:p14="http://schemas.microsoft.com/office/powerpoint/2010/main" val="1683798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0EAB3-1455-4F7F-8E0D-5A0BD49586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589761-A22A-4E5D-A465-D39B4510FC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BF8E54B-1B81-42B7-86D0-C38A29915B7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6B9E11-0A8C-4828-8A1C-4831CB84CA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6B3A39C-00E6-4876-B901-9B862914179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427906-2A80-4E11-BD16-578ED85B9EFC}"/>
              </a:ext>
            </a:extLst>
          </p:cNvPr>
          <p:cNvSpPr>
            <a:spLocks noGrp="1"/>
          </p:cNvSpPr>
          <p:nvPr>
            <p:ph type="dt" sz="half" idx="10"/>
          </p:nvPr>
        </p:nvSpPr>
        <p:spPr/>
        <p:txBody>
          <a:bodyPr/>
          <a:lstStyle/>
          <a:p>
            <a:fld id="{6C66E62D-607C-4BA7-B5A1-672AF756F8A2}" type="datetimeFigureOut">
              <a:rPr lang="en-US" smtClean="0"/>
              <a:t>7/25/2019</a:t>
            </a:fld>
            <a:endParaRPr lang="en-US"/>
          </a:p>
        </p:txBody>
      </p:sp>
      <p:sp>
        <p:nvSpPr>
          <p:cNvPr id="8" name="Footer Placeholder 7">
            <a:extLst>
              <a:ext uri="{FF2B5EF4-FFF2-40B4-BE49-F238E27FC236}">
                <a16:creationId xmlns:a16="http://schemas.microsoft.com/office/drawing/2014/main" id="{734F776C-D91C-4D53-9B0A-9D55F1F6C2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C23540-3F11-40C6-9122-7B9A53F8325A}"/>
              </a:ext>
            </a:extLst>
          </p:cNvPr>
          <p:cNvSpPr>
            <a:spLocks noGrp="1"/>
          </p:cNvSpPr>
          <p:nvPr>
            <p:ph type="sldNum" sz="quarter" idx="12"/>
          </p:nvPr>
        </p:nvSpPr>
        <p:spPr/>
        <p:txBody>
          <a:bodyPr/>
          <a:lstStyle/>
          <a:p>
            <a:fld id="{64ADA764-75DE-4764-B426-A1519089FE8A}" type="slidenum">
              <a:rPr lang="en-US" smtClean="0"/>
              <a:t>‹#›</a:t>
            </a:fld>
            <a:endParaRPr lang="en-US"/>
          </a:p>
        </p:txBody>
      </p:sp>
    </p:spTree>
    <p:extLst>
      <p:ext uri="{BB962C8B-B14F-4D97-AF65-F5344CB8AC3E}">
        <p14:creationId xmlns:p14="http://schemas.microsoft.com/office/powerpoint/2010/main" val="1479841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2477E-20C0-47E7-A2C2-77225C3521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B0E77C-FC30-4109-B59A-5767BEC7A692}"/>
              </a:ext>
            </a:extLst>
          </p:cNvPr>
          <p:cNvSpPr>
            <a:spLocks noGrp="1"/>
          </p:cNvSpPr>
          <p:nvPr>
            <p:ph type="dt" sz="half" idx="10"/>
          </p:nvPr>
        </p:nvSpPr>
        <p:spPr/>
        <p:txBody>
          <a:bodyPr/>
          <a:lstStyle/>
          <a:p>
            <a:fld id="{6C66E62D-607C-4BA7-B5A1-672AF756F8A2}" type="datetimeFigureOut">
              <a:rPr lang="en-US" smtClean="0"/>
              <a:t>7/25/2019</a:t>
            </a:fld>
            <a:endParaRPr lang="en-US"/>
          </a:p>
        </p:txBody>
      </p:sp>
      <p:sp>
        <p:nvSpPr>
          <p:cNvPr id="4" name="Footer Placeholder 3">
            <a:extLst>
              <a:ext uri="{FF2B5EF4-FFF2-40B4-BE49-F238E27FC236}">
                <a16:creationId xmlns:a16="http://schemas.microsoft.com/office/drawing/2014/main" id="{25E9B1B8-F363-4A85-8688-19338CB478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EE4709-CBB9-48CD-9771-68C6084374F8}"/>
              </a:ext>
            </a:extLst>
          </p:cNvPr>
          <p:cNvSpPr>
            <a:spLocks noGrp="1"/>
          </p:cNvSpPr>
          <p:nvPr>
            <p:ph type="sldNum" sz="quarter" idx="12"/>
          </p:nvPr>
        </p:nvSpPr>
        <p:spPr/>
        <p:txBody>
          <a:bodyPr/>
          <a:lstStyle/>
          <a:p>
            <a:fld id="{64ADA764-75DE-4764-B426-A1519089FE8A}" type="slidenum">
              <a:rPr lang="en-US" smtClean="0"/>
              <a:t>‹#›</a:t>
            </a:fld>
            <a:endParaRPr lang="en-US"/>
          </a:p>
        </p:txBody>
      </p:sp>
    </p:spTree>
    <p:extLst>
      <p:ext uri="{BB962C8B-B14F-4D97-AF65-F5344CB8AC3E}">
        <p14:creationId xmlns:p14="http://schemas.microsoft.com/office/powerpoint/2010/main" val="3860243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BEC5A-28BE-485A-844A-1D18E20DCD64}"/>
              </a:ext>
            </a:extLst>
          </p:cNvPr>
          <p:cNvSpPr>
            <a:spLocks noGrp="1"/>
          </p:cNvSpPr>
          <p:nvPr>
            <p:ph type="dt" sz="half" idx="10"/>
          </p:nvPr>
        </p:nvSpPr>
        <p:spPr/>
        <p:txBody>
          <a:bodyPr/>
          <a:lstStyle/>
          <a:p>
            <a:fld id="{6C66E62D-607C-4BA7-B5A1-672AF756F8A2}" type="datetimeFigureOut">
              <a:rPr lang="en-US" smtClean="0"/>
              <a:t>7/25/2019</a:t>
            </a:fld>
            <a:endParaRPr lang="en-US"/>
          </a:p>
        </p:txBody>
      </p:sp>
      <p:sp>
        <p:nvSpPr>
          <p:cNvPr id="3" name="Footer Placeholder 2">
            <a:extLst>
              <a:ext uri="{FF2B5EF4-FFF2-40B4-BE49-F238E27FC236}">
                <a16:creationId xmlns:a16="http://schemas.microsoft.com/office/drawing/2014/main" id="{A330EA07-6C62-490B-87B8-437C5372B8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73FBFF-02FF-4055-BD30-6AE492279104}"/>
              </a:ext>
            </a:extLst>
          </p:cNvPr>
          <p:cNvSpPr>
            <a:spLocks noGrp="1"/>
          </p:cNvSpPr>
          <p:nvPr>
            <p:ph type="sldNum" sz="quarter" idx="12"/>
          </p:nvPr>
        </p:nvSpPr>
        <p:spPr/>
        <p:txBody>
          <a:bodyPr/>
          <a:lstStyle/>
          <a:p>
            <a:fld id="{64ADA764-75DE-4764-B426-A1519089FE8A}" type="slidenum">
              <a:rPr lang="en-US" smtClean="0"/>
              <a:t>‹#›</a:t>
            </a:fld>
            <a:endParaRPr lang="en-US"/>
          </a:p>
        </p:txBody>
      </p:sp>
    </p:spTree>
    <p:extLst>
      <p:ext uri="{BB962C8B-B14F-4D97-AF65-F5344CB8AC3E}">
        <p14:creationId xmlns:p14="http://schemas.microsoft.com/office/powerpoint/2010/main" val="1879312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C3834-FB52-4320-87C3-FD9753C1B6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D871F0-1951-49C1-9A84-0D30D2E464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143E77-BD01-4A30-BEB2-B751054D1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B2E6B09-32D7-460E-8743-8C0CCDB7645B}"/>
              </a:ext>
            </a:extLst>
          </p:cNvPr>
          <p:cNvSpPr>
            <a:spLocks noGrp="1"/>
          </p:cNvSpPr>
          <p:nvPr>
            <p:ph type="dt" sz="half" idx="10"/>
          </p:nvPr>
        </p:nvSpPr>
        <p:spPr/>
        <p:txBody>
          <a:bodyPr/>
          <a:lstStyle/>
          <a:p>
            <a:fld id="{6C66E62D-607C-4BA7-B5A1-672AF756F8A2}" type="datetimeFigureOut">
              <a:rPr lang="en-US" smtClean="0"/>
              <a:t>7/25/2019</a:t>
            </a:fld>
            <a:endParaRPr lang="en-US"/>
          </a:p>
        </p:txBody>
      </p:sp>
      <p:sp>
        <p:nvSpPr>
          <p:cNvPr id="6" name="Footer Placeholder 5">
            <a:extLst>
              <a:ext uri="{FF2B5EF4-FFF2-40B4-BE49-F238E27FC236}">
                <a16:creationId xmlns:a16="http://schemas.microsoft.com/office/drawing/2014/main" id="{89507309-C789-4D35-AFFC-9EB1D626D5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7A2920-B886-4255-B816-1624039C15D7}"/>
              </a:ext>
            </a:extLst>
          </p:cNvPr>
          <p:cNvSpPr>
            <a:spLocks noGrp="1"/>
          </p:cNvSpPr>
          <p:nvPr>
            <p:ph type="sldNum" sz="quarter" idx="12"/>
          </p:nvPr>
        </p:nvSpPr>
        <p:spPr/>
        <p:txBody>
          <a:bodyPr/>
          <a:lstStyle/>
          <a:p>
            <a:fld id="{64ADA764-75DE-4764-B426-A1519089FE8A}" type="slidenum">
              <a:rPr lang="en-US" smtClean="0"/>
              <a:t>‹#›</a:t>
            </a:fld>
            <a:endParaRPr lang="en-US"/>
          </a:p>
        </p:txBody>
      </p:sp>
    </p:spTree>
    <p:extLst>
      <p:ext uri="{BB962C8B-B14F-4D97-AF65-F5344CB8AC3E}">
        <p14:creationId xmlns:p14="http://schemas.microsoft.com/office/powerpoint/2010/main" val="2697349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31228-99AE-4176-9241-CB81BA7358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5CBCAA-58F1-49EF-8A5A-BEADEC8E12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E8F345-0904-46FE-8C51-AD3022D7FB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806337A-9951-4EA8-AF85-9DDF57FE0A9B}"/>
              </a:ext>
            </a:extLst>
          </p:cNvPr>
          <p:cNvSpPr>
            <a:spLocks noGrp="1"/>
          </p:cNvSpPr>
          <p:nvPr>
            <p:ph type="dt" sz="half" idx="10"/>
          </p:nvPr>
        </p:nvSpPr>
        <p:spPr/>
        <p:txBody>
          <a:bodyPr/>
          <a:lstStyle/>
          <a:p>
            <a:fld id="{6C66E62D-607C-4BA7-B5A1-672AF756F8A2}" type="datetimeFigureOut">
              <a:rPr lang="en-US" smtClean="0"/>
              <a:t>7/25/2019</a:t>
            </a:fld>
            <a:endParaRPr lang="en-US"/>
          </a:p>
        </p:txBody>
      </p:sp>
      <p:sp>
        <p:nvSpPr>
          <p:cNvPr id="6" name="Footer Placeholder 5">
            <a:extLst>
              <a:ext uri="{FF2B5EF4-FFF2-40B4-BE49-F238E27FC236}">
                <a16:creationId xmlns:a16="http://schemas.microsoft.com/office/drawing/2014/main" id="{AEFC0D9A-9D72-40EE-A85F-D7D236D5B2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16D7F1-4351-491A-9D04-726DBB93B446}"/>
              </a:ext>
            </a:extLst>
          </p:cNvPr>
          <p:cNvSpPr>
            <a:spLocks noGrp="1"/>
          </p:cNvSpPr>
          <p:nvPr>
            <p:ph type="sldNum" sz="quarter" idx="12"/>
          </p:nvPr>
        </p:nvSpPr>
        <p:spPr/>
        <p:txBody>
          <a:bodyPr/>
          <a:lstStyle/>
          <a:p>
            <a:fld id="{64ADA764-75DE-4764-B426-A1519089FE8A}" type="slidenum">
              <a:rPr lang="en-US" smtClean="0"/>
              <a:t>‹#›</a:t>
            </a:fld>
            <a:endParaRPr lang="en-US"/>
          </a:p>
        </p:txBody>
      </p:sp>
    </p:spTree>
    <p:extLst>
      <p:ext uri="{BB962C8B-B14F-4D97-AF65-F5344CB8AC3E}">
        <p14:creationId xmlns:p14="http://schemas.microsoft.com/office/powerpoint/2010/main" val="202370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00B9A8-0938-44F7-AA73-A4295D945D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D428D8-60B0-4B41-ACBE-37A301367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48D4A1-6052-40D5-BBF7-9762319144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66E62D-607C-4BA7-B5A1-672AF756F8A2}" type="datetimeFigureOut">
              <a:rPr lang="en-US" smtClean="0"/>
              <a:t>7/25/2019</a:t>
            </a:fld>
            <a:endParaRPr lang="en-US"/>
          </a:p>
        </p:txBody>
      </p:sp>
      <p:sp>
        <p:nvSpPr>
          <p:cNvPr id="5" name="Footer Placeholder 4">
            <a:extLst>
              <a:ext uri="{FF2B5EF4-FFF2-40B4-BE49-F238E27FC236}">
                <a16:creationId xmlns:a16="http://schemas.microsoft.com/office/drawing/2014/main" id="{2962A4AE-1642-4CE0-B2BB-161F978D97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864C6A-47A0-4E98-A290-04AE4304E5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ADA764-75DE-4764-B426-A1519089FE8A}" type="slidenum">
              <a:rPr lang="en-US" smtClean="0"/>
              <a:t>‹#›</a:t>
            </a:fld>
            <a:endParaRPr lang="en-US"/>
          </a:p>
        </p:txBody>
      </p:sp>
    </p:spTree>
    <p:extLst>
      <p:ext uri="{BB962C8B-B14F-4D97-AF65-F5344CB8AC3E}">
        <p14:creationId xmlns:p14="http://schemas.microsoft.com/office/powerpoint/2010/main" val="36739801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massgeneral.org/imaging/education/internship.aspx?id=104"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0025C-9EC3-40FB-A613-C347BDDE7C30}"/>
              </a:ext>
            </a:extLst>
          </p:cNvPr>
          <p:cNvSpPr>
            <a:spLocks noGrp="1"/>
          </p:cNvSpPr>
          <p:nvPr>
            <p:ph type="ctrTitle"/>
          </p:nvPr>
        </p:nvSpPr>
        <p:spPr/>
        <p:txBody>
          <a:bodyPr/>
          <a:lstStyle/>
          <a:p>
            <a:r>
              <a:rPr lang="en-US" b="1" dirty="0"/>
              <a:t>Mentorship and Faculty Development in Radiology</a:t>
            </a:r>
          </a:p>
        </p:txBody>
      </p:sp>
      <p:sp>
        <p:nvSpPr>
          <p:cNvPr id="3" name="Subtitle 2">
            <a:extLst>
              <a:ext uri="{FF2B5EF4-FFF2-40B4-BE49-F238E27FC236}">
                <a16:creationId xmlns:a16="http://schemas.microsoft.com/office/drawing/2014/main" id="{FD956D95-F4D3-49D3-8A95-A341200B51A9}"/>
              </a:ext>
            </a:extLst>
          </p:cNvPr>
          <p:cNvSpPr>
            <a:spLocks noGrp="1"/>
          </p:cNvSpPr>
          <p:nvPr>
            <p:ph type="subTitle" idx="1"/>
          </p:nvPr>
        </p:nvSpPr>
        <p:spPr>
          <a:xfrm>
            <a:off x="1469571" y="4004810"/>
            <a:ext cx="9144000" cy="1655762"/>
          </a:xfrm>
        </p:spPr>
        <p:txBody>
          <a:bodyPr>
            <a:normAutofit lnSpcReduction="10000"/>
          </a:bodyPr>
          <a:lstStyle/>
          <a:p>
            <a:r>
              <a:rPr lang="en-US" dirty="0"/>
              <a:t>Miriam A. Bredella, MD</a:t>
            </a:r>
          </a:p>
          <a:p>
            <a:r>
              <a:rPr lang="en-US" dirty="0"/>
              <a:t>Professor of Radiology, Harvard Medical School</a:t>
            </a:r>
          </a:p>
          <a:p>
            <a:r>
              <a:rPr lang="en-US" dirty="0"/>
              <a:t>Vice Chair, Faculty Affairs, Department of Radiology</a:t>
            </a:r>
          </a:p>
          <a:p>
            <a:r>
              <a:rPr lang="en-US" dirty="0"/>
              <a:t>Massachusetts General Hospital, Boston, MA</a:t>
            </a:r>
          </a:p>
        </p:txBody>
      </p:sp>
      <p:pic>
        <p:nvPicPr>
          <p:cNvPr id="4" name="Picture 1029">
            <a:extLst>
              <a:ext uri="{FF2B5EF4-FFF2-40B4-BE49-F238E27FC236}">
                <a16:creationId xmlns:a16="http://schemas.microsoft.com/office/drawing/2014/main" id="{1277DBA0-9C5A-4EDE-8CD0-22979355A5AF}"/>
              </a:ext>
            </a:extLst>
          </p:cNvPr>
          <p:cNvPicPr>
            <a:picLocks noChangeAspect="1" noChangeArrowheads="1"/>
          </p:cNvPicPr>
          <p:nvPr/>
        </p:nvPicPr>
        <p:blipFill>
          <a:blip r:embed="rId2" cstate="print"/>
          <a:srcRect/>
          <a:stretch>
            <a:fillRect/>
          </a:stretch>
        </p:blipFill>
        <p:spPr bwMode="auto">
          <a:xfrm>
            <a:off x="223076" y="285485"/>
            <a:ext cx="1559221" cy="1823885"/>
          </a:xfrm>
          <a:prstGeom prst="rect">
            <a:avLst/>
          </a:prstGeom>
          <a:noFill/>
          <a:ln w="9525">
            <a:noFill/>
            <a:miter lim="800000"/>
            <a:headEnd/>
            <a:tailEnd/>
          </a:ln>
          <a:effectLst>
            <a:outerShdw dist="35921" dir="2700000" algn="ctr" rotWithShape="0">
              <a:schemeClr val="tx2"/>
            </a:outerShdw>
          </a:effectLst>
        </p:spPr>
      </p:pic>
      <p:pic>
        <p:nvPicPr>
          <p:cNvPr id="5" name="Picture 1030">
            <a:extLst>
              <a:ext uri="{FF2B5EF4-FFF2-40B4-BE49-F238E27FC236}">
                <a16:creationId xmlns:a16="http://schemas.microsoft.com/office/drawing/2014/main" id="{566BA573-2438-49B8-B30D-427D230B7BFE}"/>
              </a:ext>
            </a:extLst>
          </p:cNvPr>
          <p:cNvPicPr>
            <a:picLocks noChangeAspect="1" noChangeArrowheads="1"/>
          </p:cNvPicPr>
          <p:nvPr/>
        </p:nvPicPr>
        <p:blipFill>
          <a:blip r:embed="rId3" cstate="print"/>
          <a:srcRect/>
          <a:stretch>
            <a:fillRect/>
          </a:stretch>
        </p:blipFill>
        <p:spPr bwMode="auto">
          <a:xfrm>
            <a:off x="10295712" y="168199"/>
            <a:ext cx="1602373" cy="1823885"/>
          </a:xfrm>
          <a:prstGeom prst="rect">
            <a:avLst/>
          </a:prstGeom>
          <a:noFill/>
          <a:ln w="9525">
            <a:noFill/>
            <a:miter lim="800000"/>
            <a:headEnd/>
            <a:tailEnd/>
          </a:ln>
          <a:effectLst>
            <a:outerShdw dist="35921" dir="2700000" algn="ctr" rotWithShape="0">
              <a:schemeClr val="tx2"/>
            </a:outerShdw>
          </a:effectLst>
        </p:spPr>
      </p:pic>
    </p:spTree>
    <p:extLst>
      <p:ext uri="{BB962C8B-B14F-4D97-AF65-F5344CB8AC3E}">
        <p14:creationId xmlns:p14="http://schemas.microsoft.com/office/powerpoint/2010/main" val="2168956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62E7EA-BCB1-45A9-9E9D-A1F5C73A4C40}"/>
              </a:ext>
            </a:extLst>
          </p:cNvPr>
          <p:cNvPicPr>
            <a:picLocks noChangeAspect="1"/>
          </p:cNvPicPr>
          <p:nvPr/>
        </p:nvPicPr>
        <p:blipFill>
          <a:blip r:embed="rId2"/>
          <a:stretch>
            <a:fillRect/>
          </a:stretch>
        </p:blipFill>
        <p:spPr>
          <a:xfrm>
            <a:off x="2973090" y="257666"/>
            <a:ext cx="4931486" cy="6487009"/>
          </a:xfrm>
          <a:prstGeom prst="rect">
            <a:avLst/>
          </a:prstGeom>
          <a:ln>
            <a:solidFill>
              <a:schemeClr val="tx1"/>
            </a:solidFill>
          </a:ln>
        </p:spPr>
      </p:pic>
    </p:spTree>
    <p:extLst>
      <p:ext uri="{BB962C8B-B14F-4D97-AF65-F5344CB8AC3E}">
        <p14:creationId xmlns:p14="http://schemas.microsoft.com/office/powerpoint/2010/main" val="25257374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05C438-5221-4601-AB79-079C7E5F43D5}"/>
              </a:ext>
            </a:extLst>
          </p:cNvPr>
          <p:cNvPicPr>
            <a:picLocks noChangeAspect="1"/>
          </p:cNvPicPr>
          <p:nvPr/>
        </p:nvPicPr>
        <p:blipFill>
          <a:blip r:embed="rId2"/>
          <a:stretch>
            <a:fillRect/>
          </a:stretch>
        </p:blipFill>
        <p:spPr>
          <a:xfrm>
            <a:off x="640526" y="95610"/>
            <a:ext cx="5160324" cy="6666779"/>
          </a:xfrm>
          <a:prstGeom prst="rect">
            <a:avLst/>
          </a:prstGeom>
          <a:ln>
            <a:solidFill>
              <a:schemeClr val="tx1"/>
            </a:solidFill>
          </a:ln>
        </p:spPr>
      </p:pic>
      <p:pic>
        <p:nvPicPr>
          <p:cNvPr id="6" name="Picture 5">
            <a:extLst>
              <a:ext uri="{FF2B5EF4-FFF2-40B4-BE49-F238E27FC236}">
                <a16:creationId xmlns:a16="http://schemas.microsoft.com/office/drawing/2014/main" id="{6EF65B7B-5BA6-4A2B-88F6-AD29236418F8}"/>
              </a:ext>
            </a:extLst>
          </p:cNvPr>
          <p:cNvPicPr>
            <a:picLocks noChangeAspect="1"/>
          </p:cNvPicPr>
          <p:nvPr/>
        </p:nvPicPr>
        <p:blipFill>
          <a:blip r:embed="rId3"/>
          <a:stretch>
            <a:fillRect/>
          </a:stretch>
        </p:blipFill>
        <p:spPr>
          <a:xfrm>
            <a:off x="6295280" y="95610"/>
            <a:ext cx="4949671" cy="6592573"/>
          </a:xfrm>
          <a:prstGeom prst="rect">
            <a:avLst/>
          </a:prstGeom>
          <a:ln>
            <a:solidFill>
              <a:schemeClr val="tx1"/>
            </a:solidFill>
          </a:ln>
        </p:spPr>
      </p:pic>
    </p:spTree>
    <p:extLst>
      <p:ext uri="{BB962C8B-B14F-4D97-AF65-F5344CB8AC3E}">
        <p14:creationId xmlns:p14="http://schemas.microsoft.com/office/powerpoint/2010/main" val="3227971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46415C-674A-4B98-9D1E-FB689E6D6FA7}"/>
              </a:ext>
            </a:extLst>
          </p:cNvPr>
          <p:cNvPicPr>
            <a:picLocks noChangeAspect="1"/>
          </p:cNvPicPr>
          <p:nvPr/>
        </p:nvPicPr>
        <p:blipFill>
          <a:blip r:embed="rId2"/>
          <a:stretch>
            <a:fillRect/>
          </a:stretch>
        </p:blipFill>
        <p:spPr>
          <a:xfrm>
            <a:off x="97199" y="182012"/>
            <a:ext cx="5379383" cy="6576313"/>
          </a:xfrm>
          <a:prstGeom prst="rect">
            <a:avLst/>
          </a:prstGeom>
          <a:ln>
            <a:solidFill>
              <a:schemeClr val="tx1"/>
            </a:solidFill>
          </a:ln>
        </p:spPr>
      </p:pic>
      <p:pic>
        <p:nvPicPr>
          <p:cNvPr id="3" name="Picture 2">
            <a:extLst>
              <a:ext uri="{FF2B5EF4-FFF2-40B4-BE49-F238E27FC236}">
                <a16:creationId xmlns:a16="http://schemas.microsoft.com/office/drawing/2014/main" id="{9EA69229-1469-4A2A-BE3C-8E6BF536C108}"/>
              </a:ext>
            </a:extLst>
          </p:cNvPr>
          <p:cNvPicPr>
            <a:picLocks noChangeAspect="1"/>
          </p:cNvPicPr>
          <p:nvPr/>
        </p:nvPicPr>
        <p:blipFill>
          <a:blip r:embed="rId3"/>
          <a:stretch>
            <a:fillRect/>
          </a:stretch>
        </p:blipFill>
        <p:spPr>
          <a:xfrm>
            <a:off x="5658928" y="229257"/>
            <a:ext cx="5945847" cy="3199743"/>
          </a:xfrm>
          <a:prstGeom prst="rect">
            <a:avLst/>
          </a:prstGeom>
          <a:ln>
            <a:solidFill>
              <a:schemeClr val="tx1"/>
            </a:solidFill>
          </a:ln>
        </p:spPr>
      </p:pic>
      <p:pic>
        <p:nvPicPr>
          <p:cNvPr id="5" name="Picture 4">
            <a:extLst>
              <a:ext uri="{FF2B5EF4-FFF2-40B4-BE49-F238E27FC236}">
                <a16:creationId xmlns:a16="http://schemas.microsoft.com/office/drawing/2014/main" id="{1D047F5B-234D-45AF-B7CE-FEA178F49822}"/>
              </a:ext>
            </a:extLst>
          </p:cNvPr>
          <p:cNvPicPr>
            <a:picLocks noChangeAspect="1"/>
          </p:cNvPicPr>
          <p:nvPr/>
        </p:nvPicPr>
        <p:blipFill rotWithShape="1">
          <a:blip r:embed="rId4"/>
          <a:srcRect b="8480"/>
          <a:stretch/>
        </p:blipFill>
        <p:spPr>
          <a:xfrm>
            <a:off x="5658928" y="3505445"/>
            <a:ext cx="5954705" cy="3199743"/>
          </a:xfrm>
          <a:prstGeom prst="rect">
            <a:avLst/>
          </a:prstGeom>
          <a:ln>
            <a:solidFill>
              <a:schemeClr val="tx1"/>
            </a:solidFill>
          </a:ln>
        </p:spPr>
      </p:pic>
    </p:spTree>
    <p:extLst>
      <p:ext uri="{BB962C8B-B14F-4D97-AF65-F5344CB8AC3E}">
        <p14:creationId xmlns:p14="http://schemas.microsoft.com/office/powerpoint/2010/main" val="3884530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23D6A-9FB4-484D-8EEA-ADAEFC84A047}"/>
              </a:ext>
            </a:extLst>
          </p:cNvPr>
          <p:cNvSpPr>
            <a:spLocks noGrp="1"/>
          </p:cNvSpPr>
          <p:nvPr>
            <p:ph type="title"/>
          </p:nvPr>
        </p:nvSpPr>
        <p:spPr>
          <a:xfrm>
            <a:off x="695190" y="196112"/>
            <a:ext cx="10515600" cy="1325563"/>
          </a:xfrm>
        </p:spPr>
        <p:txBody>
          <a:bodyPr/>
          <a:lstStyle/>
          <a:p>
            <a:r>
              <a:rPr lang="en-US" b="1" dirty="0"/>
              <a:t>Metrics of successful </a:t>
            </a:r>
            <a:r>
              <a:rPr lang="en-US" b="1"/>
              <a:t>mentoring progra</a:t>
            </a:r>
            <a:r>
              <a:rPr lang="en-US" b="1" dirty="0"/>
              <a:t>m</a:t>
            </a:r>
          </a:p>
        </p:txBody>
      </p:sp>
      <p:sp>
        <p:nvSpPr>
          <p:cNvPr id="3" name="Content Placeholder 2">
            <a:extLst>
              <a:ext uri="{FF2B5EF4-FFF2-40B4-BE49-F238E27FC236}">
                <a16:creationId xmlns:a16="http://schemas.microsoft.com/office/drawing/2014/main" id="{F6274FEB-2BB7-47F5-A9B3-10924600732A}"/>
              </a:ext>
            </a:extLst>
          </p:cNvPr>
          <p:cNvSpPr>
            <a:spLocks noGrp="1"/>
          </p:cNvSpPr>
          <p:nvPr>
            <p:ph idx="1"/>
          </p:nvPr>
        </p:nvSpPr>
        <p:spPr>
          <a:xfrm>
            <a:off x="611389" y="1435002"/>
            <a:ext cx="10515600" cy="5087139"/>
          </a:xfrm>
        </p:spPr>
        <p:txBody>
          <a:bodyPr>
            <a:normAutofit/>
          </a:bodyPr>
          <a:lstStyle/>
          <a:p>
            <a:r>
              <a:rPr lang="en-US" dirty="0"/>
              <a:t>Research related metrics: number of grant submissions, scientific publications, scientific talks</a:t>
            </a:r>
          </a:p>
          <a:p>
            <a:r>
              <a:rPr lang="en-US" dirty="0"/>
              <a:t>Teaching related metrics: formal courses taught, course material/ teaching method developed, educational publications, talks</a:t>
            </a:r>
          </a:p>
          <a:p>
            <a:r>
              <a:rPr lang="en-US" dirty="0"/>
              <a:t>Clinical related metrics: development of new clinical care, clinical committee</a:t>
            </a:r>
          </a:p>
          <a:p>
            <a:r>
              <a:rPr lang="en-US" dirty="0"/>
              <a:t>Honors and awards</a:t>
            </a:r>
          </a:p>
          <a:p>
            <a:r>
              <a:rPr lang="en-US" dirty="0"/>
              <a:t>Survey of faculty on job satisfaction</a:t>
            </a:r>
          </a:p>
          <a:p>
            <a:r>
              <a:rPr lang="en-US" dirty="0"/>
              <a:t>Attrition of faculty (esp. junior faculty)</a:t>
            </a:r>
          </a:p>
          <a:p>
            <a:r>
              <a:rPr lang="en-US" dirty="0"/>
              <a:t>Promotion</a:t>
            </a:r>
          </a:p>
          <a:p>
            <a:pPr marL="0" indent="0">
              <a:buNone/>
            </a:pPr>
            <a:endParaRPr lang="en-US" dirty="0"/>
          </a:p>
          <a:p>
            <a:pPr marL="0" indent="0">
              <a:buNone/>
            </a:pPr>
            <a:endParaRPr lang="en-US" dirty="0"/>
          </a:p>
          <a:p>
            <a:endParaRPr lang="en-US" dirty="0"/>
          </a:p>
        </p:txBody>
      </p:sp>
      <p:sp>
        <p:nvSpPr>
          <p:cNvPr id="5" name="Content Placeholder 2">
            <a:extLst>
              <a:ext uri="{FF2B5EF4-FFF2-40B4-BE49-F238E27FC236}">
                <a16:creationId xmlns:a16="http://schemas.microsoft.com/office/drawing/2014/main" id="{9761BAB0-08ED-4FFF-8DAE-B8A1D4421990}"/>
              </a:ext>
            </a:extLst>
          </p:cNvPr>
          <p:cNvSpPr txBox="1">
            <a:spLocks/>
          </p:cNvSpPr>
          <p:nvPr/>
        </p:nvSpPr>
        <p:spPr>
          <a:xfrm>
            <a:off x="724783" y="4620936"/>
            <a:ext cx="10515600" cy="2291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pPr lvl="1"/>
            <a:endParaRPr lang="en-US" dirty="0"/>
          </a:p>
        </p:txBody>
      </p:sp>
    </p:spTree>
    <p:extLst>
      <p:ext uri="{BB962C8B-B14F-4D97-AF65-F5344CB8AC3E}">
        <p14:creationId xmlns:p14="http://schemas.microsoft.com/office/powerpoint/2010/main" val="1309372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FB424-3F62-40F6-BC55-CD1DCEA496D6}"/>
              </a:ext>
            </a:extLst>
          </p:cNvPr>
          <p:cNvSpPr>
            <a:spLocks noGrp="1"/>
          </p:cNvSpPr>
          <p:nvPr>
            <p:ph type="title"/>
          </p:nvPr>
        </p:nvSpPr>
        <p:spPr>
          <a:xfrm>
            <a:off x="838200" y="365125"/>
            <a:ext cx="10515600" cy="1325563"/>
          </a:xfrm>
        </p:spPr>
        <p:txBody>
          <a:bodyPr/>
          <a:lstStyle/>
          <a:p>
            <a:r>
              <a:rPr lang="en-US" b="1" dirty="0"/>
              <a:t>What if it does not work?</a:t>
            </a:r>
          </a:p>
        </p:txBody>
      </p:sp>
      <p:sp>
        <p:nvSpPr>
          <p:cNvPr id="3" name="Content Placeholder 2">
            <a:extLst>
              <a:ext uri="{FF2B5EF4-FFF2-40B4-BE49-F238E27FC236}">
                <a16:creationId xmlns:a16="http://schemas.microsoft.com/office/drawing/2014/main" id="{D2F2354C-418E-42D9-8FF5-B89F881043D0}"/>
              </a:ext>
            </a:extLst>
          </p:cNvPr>
          <p:cNvSpPr txBox="1">
            <a:spLocks/>
          </p:cNvSpPr>
          <p:nvPr/>
        </p:nvSpPr>
        <p:spPr>
          <a:xfrm>
            <a:off x="611389" y="1435002"/>
            <a:ext cx="10515600" cy="50871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t>Relationship is not meeting expectations:</a:t>
            </a:r>
          </a:p>
          <a:p>
            <a:pPr lvl="1"/>
            <a:r>
              <a:rPr lang="en-US" sz="3200" dirty="0"/>
              <a:t>Honestly </a:t>
            </a:r>
            <a:r>
              <a:rPr lang="en-US" sz="3200"/>
              <a:t>assess mentor’s </a:t>
            </a:r>
            <a:r>
              <a:rPr lang="en-US" sz="3200" dirty="0"/>
              <a:t>and mentee’s role in the relationship</a:t>
            </a:r>
          </a:p>
          <a:p>
            <a:pPr lvl="1"/>
            <a:r>
              <a:rPr lang="en-US" sz="3200" dirty="0"/>
              <a:t>Discuss expectations</a:t>
            </a:r>
          </a:p>
          <a:p>
            <a:pPr lvl="1"/>
            <a:r>
              <a:rPr lang="en-US" sz="3200" dirty="0"/>
              <a:t>Contact mentorship director</a:t>
            </a:r>
          </a:p>
          <a:p>
            <a:endParaRPr lang="en-US" sz="3600" dirty="0"/>
          </a:p>
        </p:txBody>
      </p:sp>
    </p:spTree>
    <p:extLst>
      <p:ext uri="{BB962C8B-B14F-4D97-AF65-F5344CB8AC3E}">
        <p14:creationId xmlns:p14="http://schemas.microsoft.com/office/powerpoint/2010/main" val="5580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96661B-8B6B-4EC4-8E2D-C57B7E66BEB7}"/>
              </a:ext>
            </a:extLst>
          </p:cNvPr>
          <p:cNvSpPr/>
          <p:nvPr/>
        </p:nvSpPr>
        <p:spPr>
          <a:xfrm>
            <a:off x="943417" y="898383"/>
            <a:ext cx="9990832" cy="6001643"/>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Get to Know Each Other </a:t>
            </a: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Share information about your professional and personal life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Learn something new about your mentee/mentor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Establish Guidelines </a:t>
            </a: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When and where will we meet?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How will we schedule meetings?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How will we communicate between meetings?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What agenda format will we use?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Will there be any fixed agenda items to be discussed at every meeting?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How will we exchange feedback?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How will we measure success?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Partnership Agreement </a:t>
            </a: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Review partnership agreement, modify if desired, sign and exchange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Review goals for the mentoring relationship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Confirm Next Steps </a:t>
            </a: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Schedule date, time and place of future meetings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AA866B65-1D7A-4027-9E1A-3913C6D62995}"/>
              </a:ext>
            </a:extLst>
          </p:cNvPr>
          <p:cNvSpPr txBox="1">
            <a:spLocks/>
          </p:cNvSpPr>
          <p:nvPr/>
        </p:nvSpPr>
        <p:spPr>
          <a:xfrm>
            <a:off x="838200" y="26510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First meeting checklist</a:t>
            </a:r>
          </a:p>
        </p:txBody>
      </p:sp>
    </p:spTree>
    <p:extLst>
      <p:ext uri="{BB962C8B-B14F-4D97-AF65-F5344CB8AC3E}">
        <p14:creationId xmlns:p14="http://schemas.microsoft.com/office/powerpoint/2010/main" val="1366644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D1DB05-BF15-49BB-8988-1DA3A12B0CF5}"/>
              </a:ext>
            </a:extLst>
          </p:cNvPr>
          <p:cNvSpPr/>
          <p:nvPr/>
        </p:nvSpPr>
        <p:spPr>
          <a:xfrm>
            <a:off x="6262687" y="982176"/>
            <a:ext cx="5788291" cy="489364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 paying attention to what is being said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Being competitive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Withholding and keeping people out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Acting contrary to words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Criticizing and disapproving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Acting with a hidden agenda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Blaming others for mistakes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Keeping a closed mind to new ideas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Discouraging others from taking risks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Projecting a negative perspective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Breaking confidence	</a:t>
            </a:r>
          </a:p>
        </p:txBody>
      </p:sp>
      <p:sp>
        <p:nvSpPr>
          <p:cNvPr id="3" name="Rectangle 2">
            <a:extLst>
              <a:ext uri="{FF2B5EF4-FFF2-40B4-BE49-F238E27FC236}">
                <a16:creationId xmlns:a16="http://schemas.microsoft.com/office/drawing/2014/main" id="{2A52BF95-6C60-45A3-9048-2433411AE679}"/>
              </a:ext>
            </a:extLst>
          </p:cNvPr>
          <p:cNvSpPr/>
          <p:nvPr/>
        </p:nvSpPr>
        <p:spPr>
          <a:xfrm>
            <a:off x="393436" y="1069658"/>
            <a:ext cx="4902466" cy="526297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Being a proactive listener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Cooperating with others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Openly sharing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Accepting and non-judgmental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Authentic and true-to-self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Freely admitting mistakes and errors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Actively seeking out different perspectives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Encouraging others to succeed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Having a positive, upbeat outlook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Honoring and respecting confidentiality 	</a:t>
            </a:r>
          </a:p>
        </p:txBody>
      </p:sp>
      <p:sp>
        <p:nvSpPr>
          <p:cNvPr id="4" name="Title 1">
            <a:extLst>
              <a:ext uri="{FF2B5EF4-FFF2-40B4-BE49-F238E27FC236}">
                <a16:creationId xmlns:a16="http://schemas.microsoft.com/office/drawing/2014/main" id="{E055B3DB-4660-42BA-8904-5D0DD014C585}"/>
              </a:ext>
            </a:extLst>
          </p:cNvPr>
          <p:cNvSpPr txBox="1">
            <a:spLocks/>
          </p:cNvSpPr>
          <p:nvPr/>
        </p:nvSpPr>
        <p:spPr>
          <a:xfrm>
            <a:off x="957262" y="159226"/>
            <a:ext cx="195738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Do’s</a:t>
            </a:r>
          </a:p>
        </p:txBody>
      </p:sp>
      <p:sp>
        <p:nvSpPr>
          <p:cNvPr id="5" name="Title 1">
            <a:extLst>
              <a:ext uri="{FF2B5EF4-FFF2-40B4-BE49-F238E27FC236}">
                <a16:creationId xmlns:a16="http://schemas.microsoft.com/office/drawing/2014/main" id="{E43DDD8B-7A76-401E-9CB8-F30AAD701CD1}"/>
              </a:ext>
            </a:extLst>
          </p:cNvPr>
          <p:cNvSpPr txBox="1">
            <a:spLocks/>
          </p:cNvSpPr>
          <p:nvPr/>
        </p:nvSpPr>
        <p:spPr>
          <a:xfrm>
            <a:off x="7967665" y="159220"/>
            <a:ext cx="195738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Don’ts</a:t>
            </a:r>
          </a:p>
        </p:txBody>
      </p:sp>
    </p:spTree>
    <p:extLst>
      <p:ext uri="{BB962C8B-B14F-4D97-AF65-F5344CB8AC3E}">
        <p14:creationId xmlns:p14="http://schemas.microsoft.com/office/powerpoint/2010/main" val="1668886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08ECD-8891-40C4-BBD3-20D402708132}"/>
              </a:ext>
            </a:extLst>
          </p:cNvPr>
          <p:cNvSpPr>
            <a:spLocks noGrp="1"/>
          </p:cNvSpPr>
          <p:nvPr>
            <p:ph type="title"/>
          </p:nvPr>
        </p:nvSpPr>
        <p:spPr>
          <a:xfrm>
            <a:off x="643993" y="95353"/>
            <a:ext cx="10515600" cy="1325563"/>
          </a:xfrm>
        </p:spPr>
        <p:txBody>
          <a:bodyPr/>
          <a:lstStyle/>
          <a:p>
            <a:r>
              <a:rPr lang="en-US" dirty="0">
                <a:latin typeface="Arial" panose="020B0604020202020204" pitchFamily="34" charset="0"/>
                <a:cs typeface="Arial" panose="020B0604020202020204" pitchFamily="34" charset="0"/>
              </a:rPr>
              <a:t>Mentee worksheet</a:t>
            </a:r>
          </a:p>
        </p:txBody>
      </p:sp>
      <p:sp>
        <p:nvSpPr>
          <p:cNvPr id="3" name="Rectangle 2">
            <a:extLst>
              <a:ext uri="{FF2B5EF4-FFF2-40B4-BE49-F238E27FC236}">
                <a16:creationId xmlns:a16="http://schemas.microsoft.com/office/drawing/2014/main" id="{46298608-C5F4-4B6E-B1B3-3B70A762577C}"/>
              </a:ext>
            </a:extLst>
          </p:cNvPr>
          <p:cNvSpPr/>
          <p:nvPr/>
        </p:nvSpPr>
        <p:spPr>
          <a:xfrm>
            <a:off x="402396" y="1237512"/>
            <a:ext cx="11387208" cy="5586145"/>
          </a:xfrm>
          <a:prstGeom prst="rect">
            <a:avLst/>
          </a:prstGeom>
        </p:spPr>
        <p:txBody>
          <a:bodyPr wrap="square">
            <a:spAutoFit/>
          </a:bodyPr>
          <a:lstStyle/>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What areas of feedback would be most helpful?</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What should your mentor know about you?</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What’s the main thing your mentor can do to make the relationship work well?</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What challenges might you face and how should you address them? </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Personal information – children, family, hobbies etc. </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Define your objectives and goals for the mentoring relationship: </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Meeting time and frequency</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Be proactive in contacting your mentor and scheduling meetings.</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Prior to each meeting, create an agenda summarizing the topics you would like to cover.</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Set next steps at the end of each discussion and clarify who is responsible for each of them</a:t>
            </a:r>
          </a:p>
        </p:txBody>
      </p:sp>
    </p:spTree>
    <p:extLst>
      <p:ext uri="{BB962C8B-B14F-4D97-AF65-F5344CB8AC3E}">
        <p14:creationId xmlns:p14="http://schemas.microsoft.com/office/powerpoint/2010/main" val="4278199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85AF0-2A11-4DEA-85DC-8FAC045BF7EB}"/>
              </a:ext>
            </a:extLst>
          </p:cNvPr>
          <p:cNvSpPr>
            <a:spLocks noGrp="1"/>
          </p:cNvSpPr>
          <p:nvPr>
            <p:ph type="ctrTitle"/>
          </p:nvPr>
        </p:nvSpPr>
        <p:spPr>
          <a:xfrm>
            <a:off x="103603" y="1343074"/>
            <a:ext cx="11914226" cy="2387600"/>
          </a:xfrm>
        </p:spPr>
        <p:txBody>
          <a:bodyPr>
            <a:normAutofit fontScale="90000"/>
          </a:bodyPr>
          <a:lstStyle/>
          <a:p>
            <a:r>
              <a:rPr lang="en-US" b="1" dirty="0"/>
              <a:t>MGH – Radiology Leadership Academy</a:t>
            </a:r>
            <a:br>
              <a:rPr lang="en-US" b="1" dirty="0"/>
            </a:br>
            <a:r>
              <a:rPr lang="en-US" b="1" dirty="0"/>
              <a:t>&amp;</a:t>
            </a:r>
            <a:br>
              <a:rPr lang="en-US" b="1" dirty="0"/>
            </a:br>
            <a:r>
              <a:rPr lang="en-US" b="1" dirty="0"/>
              <a:t>Faculty Leadership Curriculum</a:t>
            </a:r>
          </a:p>
        </p:txBody>
      </p:sp>
    </p:spTree>
    <p:extLst>
      <p:ext uri="{BB962C8B-B14F-4D97-AF65-F5344CB8AC3E}">
        <p14:creationId xmlns:p14="http://schemas.microsoft.com/office/powerpoint/2010/main" val="982615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C9B8A-2973-4D7D-B937-1B45A4B7D622}"/>
              </a:ext>
            </a:extLst>
          </p:cNvPr>
          <p:cNvSpPr>
            <a:spLocks noGrp="1"/>
          </p:cNvSpPr>
          <p:nvPr>
            <p:ph type="title"/>
          </p:nvPr>
        </p:nvSpPr>
        <p:spPr/>
        <p:txBody>
          <a:bodyPr/>
          <a:lstStyle/>
          <a:p>
            <a:r>
              <a:rPr lang="en-US" b="1" dirty="0"/>
              <a:t>Background</a:t>
            </a:r>
          </a:p>
        </p:txBody>
      </p:sp>
      <p:sp>
        <p:nvSpPr>
          <p:cNvPr id="3" name="Content Placeholder 2">
            <a:extLst>
              <a:ext uri="{FF2B5EF4-FFF2-40B4-BE49-F238E27FC236}">
                <a16:creationId xmlns:a16="http://schemas.microsoft.com/office/drawing/2014/main" id="{71A7CA56-C46E-4625-9E2C-F1C7345DDC5F}"/>
              </a:ext>
            </a:extLst>
          </p:cNvPr>
          <p:cNvSpPr>
            <a:spLocks noGrp="1"/>
          </p:cNvSpPr>
          <p:nvPr>
            <p:ph idx="1"/>
          </p:nvPr>
        </p:nvSpPr>
        <p:spPr/>
        <p:txBody>
          <a:bodyPr>
            <a:normAutofit/>
          </a:bodyPr>
          <a:lstStyle/>
          <a:p>
            <a:r>
              <a:rPr lang="en-US" sz="3200" dirty="0"/>
              <a:t>Leader 360 assessment identified lack of training in leadership skills</a:t>
            </a:r>
          </a:p>
          <a:p>
            <a:r>
              <a:rPr lang="en-US" sz="3200" dirty="0"/>
              <a:t>No commercially available leadership program tailored to our operation and needs</a:t>
            </a:r>
          </a:p>
          <a:p>
            <a:r>
              <a:rPr lang="en-US" sz="3200" dirty="0"/>
              <a:t>Creation of MGH Radiology Leadership Academy</a:t>
            </a:r>
          </a:p>
          <a:p>
            <a:r>
              <a:rPr lang="en-US" sz="3200" dirty="0"/>
              <a:t>Leadership and management skills important for all faculty</a:t>
            </a:r>
          </a:p>
          <a:p>
            <a:r>
              <a:rPr lang="en-US" sz="3200" dirty="0"/>
              <a:t>Creation of Faculty Leadership Curriculum</a:t>
            </a:r>
          </a:p>
        </p:txBody>
      </p:sp>
    </p:spTree>
    <p:extLst>
      <p:ext uri="{BB962C8B-B14F-4D97-AF65-F5344CB8AC3E}">
        <p14:creationId xmlns:p14="http://schemas.microsoft.com/office/powerpoint/2010/main" val="198453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7205FE-8282-4945-9FD6-3FE3CFBD6CBB}"/>
              </a:ext>
            </a:extLst>
          </p:cNvPr>
          <p:cNvSpPr>
            <a:spLocks noGrp="1"/>
          </p:cNvSpPr>
          <p:nvPr>
            <p:ph idx="1"/>
          </p:nvPr>
        </p:nvSpPr>
        <p:spPr>
          <a:xfrm>
            <a:off x="533093" y="1647700"/>
            <a:ext cx="11124423" cy="5210300"/>
          </a:xfrm>
        </p:spPr>
        <p:txBody>
          <a:bodyPr>
            <a:normAutofit/>
          </a:bodyPr>
          <a:lstStyle/>
          <a:p>
            <a:pPr>
              <a:spcBef>
                <a:spcPts val="1200"/>
              </a:spcBef>
            </a:pPr>
            <a:r>
              <a:rPr lang="en-US" dirty="0"/>
              <a:t>In academic institutions junior faculty with identified mentors tend to publish more papers, have better career opportunities, feel more confident about their capabilities, and are more satisfied professionally.</a:t>
            </a:r>
          </a:p>
          <a:p>
            <a:pPr lvl="1">
              <a:spcBef>
                <a:spcPts val="1200"/>
              </a:spcBef>
            </a:pPr>
            <a:r>
              <a:rPr lang="en-US" sz="2000" i="1" dirty="0"/>
              <a:t>American College of Physicians. Promotion and tenure of women and minorities on medical school faculties. Ann Intern Med 1991, 114:63-68.</a:t>
            </a:r>
          </a:p>
          <a:p>
            <a:pPr>
              <a:spcBef>
                <a:spcPts val="1200"/>
              </a:spcBef>
            </a:pPr>
            <a:r>
              <a:rPr lang="en-US" dirty="0"/>
              <a:t>Study of 1,300 junior faculty members in the United States, individuals with mentors had higher institutional support for teaching, administration, and research than individuals who lacked mentors. Individuals with mentors were more likely to have been awarded research grants and had greater overall career satisfaction.</a:t>
            </a:r>
          </a:p>
          <a:p>
            <a:pPr lvl="1">
              <a:spcBef>
                <a:spcPts val="1200"/>
              </a:spcBef>
            </a:pPr>
            <a:r>
              <a:rPr lang="en-US" sz="2000" i="1" dirty="0"/>
              <a:t>Palepu A, Friedman RH, Barnett RC, et al. Junior faculty members’ mentoring relationships and their professional development in U S. medical schools. </a:t>
            </a:r>
            <a:r>
              <a:rPr lang="en-US" sz="2000" i="1" dirty="0" err="1"/>
              <a:t>Acad</a:t>
            </a:r>
            <a:r>
              <a:rPr lang="en-US" sz="2000" i="1" dirty="0"/>
              <a:t> Med 1998; 73:318-323.</a:t>
            </a:r>
          </a:p>
        </p:txBody>
      </p:sp>
      <p:sp>
        <p:nvSpPr>
          <p:cNvPr id="6" name="Title 1">
            <a:extLst>
              <a:ext uri="{FF2B5EF4-FFF2-40B4-BE49-F238E27FC236}">
                <a16:creationId xmlns:a16="http://schemas.microsoft.com/office/drawing/2014/main" id="{844EA5D0-6E7E-4105-AA9E-71C1E6A2CCCF}"/>
              </a:ext>
            </a:extLst>
          </p:cNvPr>
          <p:cNvSpPr>
            <a:spLocks noGrp="1"/>
          </p:cNvSpPr>
          <p:nvPr>
            <p:ph type="title"/>
          </p:nvPr>
        </p:nvSpPr>
        <p:spPr>
          <a:xfrm>
            <a:off x="838200" y="365125"/>
            <a:ext cx="10515600" cy="1325563"/>
          </a:xfrm>
        </p:spPr>
        <p:txBody>
          <a:bodyPr/>
          <a:lstStyle/>
          <a:p>
            <a:r>
              <a:rPr lang="en-US" b="1" dirty="0"/>
              <a:t>Why Mentoring in Academic Medicine?</a:t>
            </a:r>
          </a:p>
        </p:txBody>
      </p:sp>
    </p:spTree>
    <p:extLst>
      <p:ext uri="{BB962C8B-B14F-4D97-AF65-F5344CB8AC3E}">
        <p14:creationId xmlns:p14="http://schemas.microsoft.com/office/powerpoint/2010/main" val="273898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6205C-93E1-4A18-A32F-FEFA9919C1E3}"/>
              </a:ext>
            </a:extLst>
          </p:cNvPr>
          <p:cNvSpPr>
            <a:spLocks noGrp="1"/>
          </p:cNvSpPr>
          <p:nvPr>
            <p:ph type="title"/>
          </p:nvPr>
        </p:nvSpPr>
        <p:spPr/>
        <p:txBody>
          <a:bodyPr/>
          <a:lstStyle/>
          <a:p>
            <a:r>
              <a:rPr lang="en-US" b="1" dirty="0"/>
              <a:t>MGH Radiology Leadership Academy (RLA)</a:t>
            </a:r>
          </a:p>
        </p:txBody>
      </p:sp>
      <p:sp>
        <p:nvSpPr>
          <p:cNvPr id="3" name="Content Placeholder 2">
            <a:extLst>
              <a:ext uri="{FF2B5EF4-FFF2-40B4-BE49-F238E27FC236}">
                <a16:creationId xmlns:a16="http://schemas.microsoft.com/office/drawing/2014/main" id="{151D7549-3612-47B1-8E81-0CFBC4FF5F1B}"/>
              </a:ext>
            </a:extLst>
          </p:cNvPr>
          <p:cNvSpPr>
            <a:spLocks noGrp="1"/>
          </p:cNvSpPr>
          <p:nvPr>
            <p:ph idx="1"/>
          </p:nvPr>
        </p:nvSpPr>
        <p:spPr/>
        <p:txBody>
          <a:bodyPr>
            <a:normAutofit lnSpcReduction="10000"/>
          </a:bodyPr>
          <a:lstStyle/>
          <a:p>
            <a:r>
              <a:rPr lang="en-US" dirty="0"/>
              <a:t>In-house interprofessional leadership development program aimed to develop leaders in radiology who will offer innovative solutions to challenges within the department, institution, and community</a:t>
            </a:r>
          </a:p>
          <a:p>
            <a:r>
              <a:rPr lang="en-US" dirty="0"/>
              <a:t>12-month program designed to build key leadership competencies and operational, finance and business skillsets</a:t>
            </a:r>
          </a:p>
          <a:p>
            <a:r>
              <a:rPr lang="en-US" dirty="0"/>
              <a:t>Both </a:t>
            </a:r>
            <a:r>
              <a:rPr lang="en-US" u="sng" dirty="0"/>
              <a:t>faculty</a:t>
            </a:r>
            <a:r>
              <a:rPr lang="en-US" dirty="0"/>
              <a:t> and </a:t>
            </a:r>
            <a:r>
              <a:rPr lang="en-US" u="sng" dirty="0"/>
              <a:t>non-faculty</a:t>
            </a:r>
            <a:r>
              <a:rPr lang="en-US" dirty="0"/>
              <a:t> will be included in the MGH RLA</a:t>
            </a:r>
          </a:p>
          <a:p>
            <a:r>
              <a:rPr lang="en-US" dirty="0"/>
              <a:t>Formal curriculum</a:t>
            </a:r>
          </a:p>
          <a:p>
            <a:pPr lvl="1"/>
            <a:r>
              <a:rPr lang="en-US" dirty="0"/>
              <a:t>3 hours/month of leadership training (didactive lectures, group discussions, role play, expert panels)</a:t>
            </a:r>
          </a:p>
          <a:p>
            <a:pPr lvl="2"/>
            <a:r>
              <a:rPr lang="en-US" dirty="0"/>
              <a:t>1 hour of training in operational/financial skills </a:t>
            </a:r>
          </a:p>
          <a:p>
            <a:pPr lvl="2"/>
            <a:r>
              <a:rPr lang="en-US" dirty="0"/>
              <a:t>two hours of training in leadership skills</a:t>
            </a:r>
          </a:p>
        </p:txBody>
      </p:sp>
    </p:spTree>
    <p:extLst>
      <p:ext uri="{BB962C8B-B14F-4D97-AF65-F5344CB8AC3E}">
        <p14:creationId xmlns:p14="http://schemas.microsoft.com/office/powerpoint/2010/main" val="2954311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6205C-93E1-4A18-A32F-FEFA9919C1E3}"/>
              </a:ext>
            </a:extLst>
          </p:cNvPr>
          <p:cNvSpPr>
            <a:spLocks noGrp="1"/>
          </p:cNvSpPr>
          <p:nvPr>
            <p:ph type="title"/>
          </p:nvPr>
        </p:nvSpPr>
        <p:spPr/>
        <p:txBody>
          <a:bodyPr/>
          <a:lstStyle/>
          <a:p>
            <a:r>
              <a:rPr lang="en-US" b="1" dirty="0"/>
              <a:t>MGH – RLA</a:t>
            </a:r>
          </a:p>
        </p:txBody>
      </p:sp>
      <p:sp>
        <p:nvSpPr>
          <p:cNvPr id="3" name="Content Placeholder 2">
            <a:extLst>
              <a:ext uri="{FF2B5EF4-FFF2-40B4-BE49-F238E27FC236}">
                <a16:creationId xmlns:a16="http://schemas.microsoft.com/office/drawing/2014/main" id="{151D7549-3612-47B1-8E81-0CFBC4FF5F1B}"/>
              </a:ext>
            </a:extLst>
          </p:cNvPr>
          <p:cNvSpPr>
            <a:spLocks noGrp="1"/>
          </p:cNvSpPr>
          <p:nvPr>
            <p:ph idx="1"/>
          </p:nvPr>
        </p:nvSpPr>
        <p:spPr/>
        <p:txBody>
          <a:bodyPr>
            <a:normAutofit/>
          </a:bodyPr>
          <a:lstStyle/>
          <a:p>
            <a:r>
              <a:rPr lang="en-US" dirty="0"/>
              <a:t>Follow-up to 360 leaders assessment </a:t>
            </a:r>
          </a:p>
          <a:p>
            <a:r>
              <a:rPr lang="en-US" dirty="0"/>
              <a:t>Offered to all 40 leaders assessed</a:t>
            </a:r>
          </a:p>
          <a:p>
            <a:pPr lvl="1"/>
            <a:r>
              <a:rPr lang="en-US" dirty="0"/>
              <a:t>Commitment to attend lectures, seminars</a:t>
            </a:r>
          </a:p>
          <a:p>
            <a:r>
              <a:rPr lang="en-US" dirty="0"/>
              <a:t>Other interested radiologists and non-radiologists can apply</a:t>
            </a:r>
          </a:p>
          <a:p>
            <a:r>
              <a:rPr lang="en-US" dirty="0"/>
              <a:t>Offered every year</a:t>
            </a:r>
          </a:p>
        </p:txBody>
      </p:sp>
    </p:spTree>
    <p:extLst>
      <p:ext uri="{BB962C8B-B14F-4D97-AF65-F5344CB8AC3E}">
        <p14:creationId xmlns:p14="http://schemas.microsoft.com/office/powerpoint/2010/main" val="2741170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2C8E60-D11C-42D1-B2D1-5204CDB2C950}"/>
              </a:ext>
            </a:extLst>
          </p:cNvPr>
          <p:cNvSpPr/>
          <p:nvPr/>
        </p:nvSpPr>
        <p:spPr>
          <a:xfrm>
            <a:off x="232730" y="473815"/>
            <a:ext cx="5444170" cy="5386731"/>
          </a:xfrm>
          <a:prstGeom prst="rect">
            <a:avLst/>
          </a:prstGeom>
          <a:ln>
            <a:solidFill>
              <a:schemeClr val="tx1"/>
            </a:solidFill>
          </a:ln>
        </p:spPr>
        <p:txBody>
          <a:bodyPr wrap="square">
            <a:spAutoFit/>
          </a:bodyPr>
          <a:lstStyle/>
          <a:p>
            <a:pPr>
              <a:lnSpc>
                <a:spcPct val="120000"/>
              </a:lnSpc>
            </a:pPr>
            <a:r>
              <a:rPr lang="en-US" b="1" u="sng" dirty="0">
                <a:latin typeface="Arial" panose="020B0604020202020204" pitchFamily="34" charset="0"/>
                <a:ea typeface="Calibri" panose="020F0502020204030204" pitchFamily="34" charset="0"/>
                <a:cs typeface="Times New Roman" panose="02020603050405020304" pitchFamily="18" charset="0"/>
              </a:rPr>
              <a:t>Leadership and Management Skill Curriculum: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pPr>
            <a:r>
              <a:rPr lang="en-US" b="1" dirty="0">
                <a:latin typeface="Arial" panose="020B0604020202020204" pitchFamily="34" charset="0"/>
                <a:ea typeface="Calibri" panose="020F0502020204030204" pitchFamily="34" charset="0"/>
                <a:cs typeface="Times New Roman" panose="02020603050405020304" pitchFamily="18" charset="0"/>
              </a:rPr>
              <a:t>Management and self-awareness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20000"/>
              </a:lnSpc>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Emotional Intelligence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20000"/>
              </a:lnSpc>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Time Management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20000"/>
              </a:lnSpc>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Giving Feedback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20000"/>
              </a:lnSpc>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Unconscious bias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pPr>
            <a:r>
              <a:rPr lang="en-US" b="1" dirty="0">
                <a:latin typeface="Arial" panose="020B0604020202020204" pitchFamily="34" charset="0"/>
                <a:ea typeface="Calibri" panose="020F0502020204030204" pitchFamily="34" charset="0"/>
                <a:cs typeface="Times New Roman" panose="02020603050405020304" pitchFamily="18" charset="0"/>
              </a:rPr>
              <a:t>Communication Skills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20000"/>
              </a:lnSpc>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Negotiation Basics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20000"/>
              </a:lnSpc>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Dealing with Difficult Tactics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20000"/>
              </a:lnSpc>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Handling Challenging Conversations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20000"/>
              </a:lnSpc>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Leveraging Social Media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pPr>
            <a:r>
              <a:rPr lang="en-US" b="1" dirty="0">
                <a:latin typeface="Arial" panose="020B0604020202020204" pitchFamily="34" charset="0"/>
                <a:ea typeface="Calibri" panose="020F0502020204030204" pitchFamily="34" charset="0"/>
                <a:cs typeface="Times New Roman" panose="02020603050405020304" pitchFamily="18" charset="0"/>
              </a:rPr>
              <a:t>Leading Teams and Developing Others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20000"/>
              </a:lnSpc>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Mentoring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20000"/>
              </a:lnSpc>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Influencing Without Authority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20000"/>
              </a:lnSpc>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Conflict Management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20000"/>
              </a:lnSpc>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Human Resources – mistakes not to make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954A90A1-7201-46CD-ABA4-4B51022CFBBB}"/>
              </a:ext>
            </a:extLst>
          </p:cNvPr>
          <p:cNvSpPr/>
          <p:nvPr/>
        </p:nvSpPr>
        <p:spPr>
          <a:xfrm>
            <a:off x="6020926" y="473815"/>
            <a:ext cx="6096000" cy="5386731"/>
          </a:xfrm>
          <a:prstGeom prst="rect">
            <a:avLst/>
          </a:prstGeom>
          <a:ln>
            <a:solidFill>
              <a:schemeClr val="tx1"/>
            </a:solidFill>
          </a:ln>
        </p:spPr>
        <p:txBody>
          <a:bodyPr>
            <a:spAutoFit/>
          </a:bodyPr>
          <a:lstStyle/>
          <a:p>
            <a:pPr>
              <a:lnSpc>
                <a:spcPct val="120000"/>
              </a:lnSpc>
            </a:pPr>
            <a:r>
              <a:rPr lang="en-US" b="1" u="sng" dirty="0">
                <a:latin typeface="Arial" panose="020B0604020202020204" pitchFamily="34" charset="0"/>
                <a:ea typeface="Calibri" panose="020F0502020204030204" pitchFamily="34" charset="0"/>
                <a:cs typeface="Times New Roman" panose="02020603050405020304" pitchFamily="18" charset="0"/>
              </a:rPr>
              <a:t>Operations and Finance Curriculum:</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pPr>
            <a:r>
              <a:rPr lang="en-US" b="1" dirty="0">
                <a:latin typeface="Arial" panose="020B0604020202020204" pitchFamily="34" charset="0"/>
                <a:ea typeface="Calibri" panose="020F0502020204030204" pitchFamily="34" charset="0"/>
                <a:cs typeface="Times New Roman" panose="02020603050405020304" pitchFamily="18" charset="0"/>
              </a:rPr>
              <a:t>Leading an Organization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20000"/>
              </a:lnSpc>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Organizational Architecture – who are we?</a:t>
            </a:r>
          </a:p>
          <a:p>
            <a:pPr>
              <a:lnSpc>
                <a:spcPct val="120000"/>
              </a:lnSpc>
            </a:pPr>
            <a:r>
              <a:rPr lang="en-US" b="1" dirty="0">
                <a:latin typeface="Arial" panose="020B0604020202020204" pitchFamily="34" charset="0"/>
                <a:ea typeface="Calibri" panose="020F0502020204030204" pitchFamily="34" charset="0"/>
                <a:cs typeface="Times New Roman" panose="02020603050405020304" pitchFamily="18" charset="0"/>
              </a:rPr>
              <a:t>Operations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20000"/>
              </a:lnSpc>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Systems and interfaces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20000"/>
              </a:lnSpc>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Orders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20000"/>
              </a:lnSpc>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Scheduling </a:t>
            </a:r>
          </a:p>
          <a:p>
            <a:pPr marL="342900" marR="0" lvl="0" indent="-342900">
              <a:lnSpc>
                <a:spcPct val="120000"/>
              </a:lnSpc>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Arrival Procedures and Managing waits</a:t>
            </a:r>
          </a:p>
          <a:p>
            <a:pPr marL="342900" marR="0" lvl="0" indent="-342900">
              <a:lnSpc>
                <a:spcPct val="120000"/>
              </a:lnSpc>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Steps in Performing and Examination</a:t>
            </a:r>
          </a:p>
          <a:p>
            <a:pPr marL="342900" marR="0" lvl="0" indent="-342900">
              <a:lnSpc>
                <a:spcPct val="120000"/>
              </a:lnSpc>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Interpretation</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20000"/>
              </a:lnSpc>
            </a:pPr>
            <a:r>
              <a:rPr lang="en-US" b="1" dirty="0">
                <a:latin typeface="Arial" panose="020B0604020202020204" pitchFamily="34" charset="0"/>
                <a:ea typeface="Calibri" panose="020F0502020204030204" pitchFamily="34" charset="0"/>
                <a:cs typeface="Times New Roman" panose="02020603050405020304" pitchFamily="18" charset="0"/>
              </a:rPr>
              <a:t>Business Concepts Financial &amp; Accounting 101</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20000"/>
              </a:lnSpc>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Billing</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20000"/>
              </a:lnSpc>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Financial Management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pPr>
            <a:r>
              <a:rPr lang="en-US" b="1" dirty="0">
                <a:latin typeface="Arial" panose="020B0604020202020204" pitchFamily="34" charset="0"/>
                <a:ea typeface="Calibri" panose="020F0502020204030204" pitchFamily="34" charset="0"/>
                <a:cs typeface="Times New Roman" panose="02020603050405020304" pitchFamily="18" charset="0"/>
              </a:rPr>
              <a:t>Legal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20000"/>
              </a:lnSpc>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Malpractice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20000"/>
              </a:lnSpc>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Licensure and credentialing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6880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3AA9A-29A3-4C38-9FB1-68EF056B7A0F}"/>
              </a:ext>
            </a:extLst>
          </p:cNvPr>
          <p:cNvSpPr>
            <a:spLocks noGrp="1"/>
          </p:cNvSpPr>
          <p:nvPr>
            <p:ph type="title"/>
          </p:nvPr>
        </p:nvSpPr>
        <p:spPr/>
        <p:txBody>
          <a:bodyPr/>
          <a:lstStyle/>
          <a:p>
            <a:r>
              <a:rPr lang="en-US" b="1" dirty="0"/>
              <a:t>Faculty Leadership Curriculum</a:t>
            </a:r>
          </a:p>
        </p:txBody>
      </p:sp>
      <p:sp>
        <p:nvSpPr>
          <p:cNvPr id="3" name="Content Placeholder 2">
            <a:extLst>
              <a:ext uri="{FF2B5EF4-FFF2-40B4-BE49-F238E27FC236}">
                <a16:creationId xmlns:a16="http://schemas.microsoft.com/office/drawing/2014/main" id="{5AA0E581-1A6B-40DA-97CB-CC7A2EA1229A}"/>
              </a:ext>
            </a:extLst>
          </p:cNvPr>
          <p:cNvSpPr>
            <a:spLocks noGrp="1"/>
          </p:cNvSpPr>
          <p:nvPr>
            <p:ph sz="half" idx="1"/>
          </p:nvPr>
        </p:nvSpPr>
        <p:spPr>
          <a:xfrm>
            <a:off x="706822" y="1559665"/>
            <a:ext cx="5181600" cy="4351338"/>
          </a:xfrm>
        </p:spPr>
        <p:txBody>
          <a:bodyPr/>
          <a:lstStyle/>
          <a:p>
            <a:r>
              <a:rPr lang="en-US" dirty="0"/>
              <a:t>Leadership Management Curriculum open to all faculty</a:t>
            </a:r>
          </a:p>
          <a:p>
            <a:r>
              <a:rPr lang="en-US" dirty="0"/>
              <a:t>Tue/Wed 5-7 pm, food and wine, Grand Rounds 12:15-1:15 pm</a:t>
            </a:r>
          </a:p>
          <a:p>
            <a:r>
              <a:rPr lang="en-US" dirty="0"/>
              <a:t>Registration required for some seminars</a:t>
            </a:r>
          </a:p>
        </p:txBody>
      </p:sp>
      <p:sp>
        <p:nvSpPr>
          <p:cNvPr id="5" name="Rectangle 4">
            <a:extLst>
              <a:ext uri="{FF2B5EF4-FFF2-40B4-BE49-F238E27FC236}">
                <a16:creationId xmlns:a16="http://schemas.microsoft.com/office/drawing/2014/main" id="{E4BF8148-B285-4BCE-A2E0-CDAC072AD52E}"/>
              </a:ext>
            </a:extLst>
          </p:cNvPr>
          <p:cNvSpPr/>
          <p:nvPr/>
        </p:nvSpPr>
        <p:spPr>
          <a:xfrm>
            <a:off x="6421822" y="1542778"/>
            <a:ext cx="5465378" cy="4933210"/>
          </a:xfrm>
          <a:prstGeom prst="rect">
            <a:avLst/>
          </a:prstGeom>
          <a:ln>
            <a:solidFill>
              <a:schemeClr val="tx1"/>
            </a:solidFill>
          </a:ln>
        </p:spPr>
        <p:txBody>
          <a:bodyPr wrap="square">
            <a:spAutoFit/>
          </a:bodyPr>
          <a:lstStyle/>
          <a:p>
            <a:pPr>
              <a:lnSpc>
                <a:spcPct val="107000"/>
              </a:lnSpc>
              <a:spcAft>
                <a:spcPts val="800"/>
              </a:spcAft>
            </a:pPr>
            <a:r>
              <a:rPr lang="en-US" b="1" dirty="0">
                <a:latin typeface="Arial" panose="020B0604020202020204" pitchFamily="34" charset="0"/>
                <a:ea typeface="Calibri" panose="020F0502020204030204" pitchFamily="34" charset="0"/>
                <a:cs typeface="Times New Roman" panose="02020603050405020304" pitchFamily="18" charset="0"/>
              </a:rPr>
              <a:t>Management and self-awareness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Emotional Intelligence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Time Management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Giving Feedback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Unconscious bias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latin typeface="Arial" panose="020B0604020202020204" pitchFamily="34" charset="0"/>
                <a:ea typeface="Calibri" panose="020F0502020204030204" pitchFamily="34" charset="0"/>
                <a:cs typeface="Times New Roman" panose="02020603050405020304" pitchFamily="18" charset="0"/>
              </a:rPr>
              <a:t>Communication Skills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Negotiation Basics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Dealing with Difficult Tactics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Handling Challenging Conversations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Leveraging Social Media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latin typeface="Arial" panose="020B0604020202020204" pitchFamily="34" charset="0"/>
                <a:ea typeface="Calibri" panose="020F0502020204030204" pitchFamily="34" charset="0"/>
                <a:cs typeface="Times New Roman" panose="02020603050405020304" pitchFamily="18" charset="0"/>
              </a:rPr>
              <a:t>Leading Teams and Developing Others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Mentoring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Influencing Without Authority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Conflict Management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Human Resources – mistakes not to make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64241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4F78D-D533-4398-9D50-BC569ED9ED8B}"/>
              </a:ext>
            </a:extLst>
          </p:cNvPr>
          <p:cNvSpPr>
            <a:spLocks noGrp="1"/>
          </p:cNvSpPr>
          <p:nvPr>
            <p:ph type="title"/>
          </p:nvPr>
        </p:nvSpPr>
        <p:spPr>
          <a:xfrm>
            <a:off x="621987" y="381575"/>
            <a:ext cx="10515600" cy="1325563"/>
          </a:xfrm>
        </p:spPr>
        <p:txBody>
          <a:bodyPr>
            <a:normAutofit/>
          </a:bodyPr>
          <a:lstStyle/>
          <a:p>
            <a:r>
              <a:rPr lang="en-US" b="1" dirty="0"/>
              <a:t>Management and Leadership Training Program</a:t>
            </a:r>
          </a:p>
        </p:txBody>
      </p:sp>
      <p:sp>
        <p:nvSpPr>
          <p:cNvPr id="6" name="Rectangle 5">
            <a:extLst>
              <a:ext uri="{FF2B5EF4-FFF2-40B4-BE49-F238E27FC236}">
                <a16:creationId xmlns:a16="http://schemas.microsoft.com/office/drawing/2014/main" id="{0559260A-4452-4926-B446-1C626077D7DF}"/>
              </a:ext>
            </a:extLst>
          </p:cNvPr>
          <p:cNvSpPr/>
          <p:nvPr/>
        </p:nvSpPr>
        <p:spPr>
          <a:xfrm>
            <a:off x="285406" y="2009462"/>
            <a:ext cx="6906763" cy="646331"/>
          </a:xfrm>
          <a:prstGeom prst="rect">
            <a:avLst/>
          </a:prstGeom>
        </p:spPr>
        <p:txBody>
          <a:bodyPr wrap="none">
            <a:spAutoFit/>
          </a:bodyPr>
          <a:lstStyle/>
          <a:p>
            <a:r>
              <a:rPr lang="en-US" sz="3600" b="1" dirty="0">
                <a:solidFill>
                  <a:srgbClr val="000000"/>
                </a:solidFill>
                <a:ea typeface="Calibri" panose="020F0502020204030204" pitchFamily="34" charset="0"/>
                <a:cs typeface="Calibri" panose="020F0502020204030204" pitchFamily="34" charset="0"/>
              </a:rPr>
              <a:t>Developing Emotional Competency</a:t>
            </a:r>
            <a:endParaRPr lang="en-US" sz="3600" b="1" dirty="0"/>
          </a:p>
        </p:txBody>
      </p:sp>
      <p:sp>
        <p:nvSpPr>
          <p:cNvPr id="7" name="Rectangle 6">
            <a:extLst>
              <a:ext uri="{FF2B5EF4-FFF2-40B4-BE49-F238E27FC236}">
                <a16:creationId xmlns:a16="http://schemas.microsoft.com/office/drawing/2014/main" id="{B2061A67-8D82-4EDA-A58A-52872AF756C4}"/>
              </a:ext>
            </a:extLst>
          </p:cNvPr>
          <p:cNvSpPr/>
          <p:nvPr/>
        </p:nvSpPr>
        <p:spPr>
          <a:xfrm>
            <a:off x="731345" y="3098784"/>
            <a:ext cx="5857886" cy="1384995"/>
          </a:xfrm>
          <a:prstGeom prst="rect">
            <a:avLst/>
          </a:prstGeom>
        </p:spPr>
        <p:txBody>
          <a:bodyPr wrap="none">
            <a:spAutoFit/>
          </a:bodyPr>
          <a:lstStyle/>
          <a:p>
            <a:r>
              <a:rPr lang="en-US" sz="2800" b="1" dirty="0">
                <a:solidFill>
                  <a:srgbClr val="000000"/>
                </a:solidFill>
                <a:ea typeface="Calibri" panose="020F0502020204030204" pitchFamily="34" charset="0"/>
                <a:cs typeface="Calibri" panose="020F0502020204030204" pitchFamily="34" charset="0"/>
              </a:rPr>
              <a:t>Cheri Canon, MD</a:t>
            </a:r>
          </a:p>
          <a:p>
            <a:r>
              <a:rPr lang="en-US" sz="2800" b="1" dirty="0">
                <a:solidFill>
                  <a:srgbClr val="000000"/>
                </a:solidFill>
                <a:ea typeface="Calibri" panose="020F0502020204030204" pitchFamily="34" charset="0"/>
                <a:cs typeface="Calibri" panose="020F0502020204030204" pitchFamily="34" charset="0"/>
              </a:rPr>
              <a:t>Chair of Radiology</a:t>
            </a:r>
          </a:p>
          <a:p>
            <a:r>
              <a:rPr lang="en-US" sz="2800" b="1" dirty="0">
                <a:solidFill>
                  <a:srgbClr val="000000"/>
                </a:solidFill>
                <a:ea typeface="Calibri" panose="020F0502020204030204" pitchFamily="34" charset="0"/>
                <a:cs typeface="Calibri" panose="020F0502020204030204" pitchFamily="34" charset="0"/>
              </a:rPr>
              <a:t>University of Alabama at Birmingham </a:t>
            </a:r>
            <a:endParaRPr lang="en-US" sz="2800" b="1" dirty="0"/>
          </a:p>
        </p:txBody>
      </p:sp>
      <p:pic>
        <p:nvPicPr>
          <p:cNvPr id="3" name="Picture 2">
            <a:extLst>
              <a:ext uri="{FF2B5EF4-FFF2-40B4-BE49-F238E27FC236}">
                <a16:creationId xmlns:a16="http://schemas.microsoft.com/office/drawing/2014/main" id="{E5A20DB6-2C40-4078-B591-15B3A5E11B36}"/>
              </a:ext>
            </a:extLst>
          </p:cNvPr>
          <p:cNvPicPr>
            <a:picLocks noChangeAspect="1"/>
          </p:cNvPicPr>
          <p:nvPr/>
        </p:nvPicPr>
        <p:blipFill rotWithShape="1">
          <a:blip r:embed="rId2"/>
          <a:srcRect l="71162" t="16625" r="16988" b="12906"/>
          <a:stretch/>
        </p:blipFill>
        <p:spPr>
          <a:xfrm>
            <a:off x="7840343" y="1592746"/>
            <a:ext cx="4163396" cy="4704452"/>
          </a:xfrm>
          <a:prstGeom prst="rect">
            <a:avLst/>
          </a:prstGeom>
          <a:ln>
            <a:solidFill>
              <a:schemeClr val="tx1"/>
            </a:solidFill>
          </a:ln>
        </p:spPr>
      </p:pic>
    </p:spTree>
    <p:extLst>
      <p:ext uri="{BB962C8B-B14F-4D97-AF65-F5344CB8AC3E}">
        <p14:creationId xmlns:p14="http://schemas.microsoft.com/office/powerpoint/2010/main" val="15568153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4F78D-D533-4398-9D50-BC569ED9ED8B}"/>
              </a:ext>
            </a:extLst>
          </p:cNvPr>
          <p:cNvSpPr>
            <a:spLocks noGrp="1"/>
          </p:cNvSpPr>
          <p:nvPr>
            <p:ph type="title"/>
          </p:nvPr>
        </p:nvSpPr>
        <p:spPr>
          <a:xfrm>
            <a:off x="421915" y="683899"/>
            <a:ext cx="10515600" cy="1325563"/>
          </a:xfrm>
        </p:spPr>
        <p:txBody>
          <a:bodyPr>
            <a:normAutofit fontScale="90000"/>
          </a:bodyPr>
          <a:lstStyle/>
          <a:p>
            <a:r>
              <a:rPr lang="en-US" b="1" dirty="0"/>
              <a:t>Inaugural Mentoring Grand Rounds and Reception, Tuesday March 5, 2019; 6pm – 8pm</a:t>
            </a:r>
            <a:br>
              <a:rPr lang="en-US" b="1" dirty="0"/>
            </a:br>
            <a:r>
              <a:rPr lang="en-US" b="1" dirty="0"/>
              <a:t>Paul S. Russell, MD Museum of Medical History and Innovation, MGH</a:t>
            </a:r>
          </a:p>
        </p:txBody>
      </p:sp>
      <p:pic>
        <p:nvPicPr>
          <p:cNvPr id="5" name="Picture 4">
            <a:extLst>
              <a:ext uri="{FF2B5EF4-FFF2-40B4-BE49-F238E27FC236}">
                <a16:creationId xmlns:a16="http://schemas.microsoft.com/office/drawing/2014/main" id="{943DC9ED-70BA-4F6B-9704-C10B1A9AC4C2}"/>
              </a:ext>
            </a:extLst>
          </p:cNvPr>
          <p:cNvPicPr>
            <a:picLocks noChangeAspect="1"/>
          </p:cNvPicPr>
          <p:nvPr/>
        </p:nvPicPr>
        <p:blipFill rotWithShape="1">
          <a:blip r:embed="rId2">
            <a:extLst>
              <a:ext uri="{28A0092B-C50C-407E-A947-70E740481C1C}">
                <a14:useLocalDpi xmlns:a14="http://schemas.microsoft.com/office/drawing/2010/main" val="0"/>
              </a:ext>
            </a:extLst>
          </a:blip>
          <a:srcRect r="32443"/>
          <a:stretch/>
        </p:blipFill>
        <p:spPr>
          <a:xfrm>
            <a:off x="7936625" y="2441888"/>
            <a:ext cx="3662292" cy="3614057"/>
          </a:xfrm>
          <a:prstGeom prst="rect">
            <a:avLst/>
          </a:prstGeom>
        </p:spPr>
      </p:pic>
      <p:sp>
        <p:nvSpPr>
          <p:cNvPr id="6" name="Rectangle 5">
            <a:extLst>
              <a:ext uri="{FF2B5EF4-FFF2-40B4-BE49-F238E27FC236}">
                <a16:creationId xmlns:a16="http://schemas.microsoft.com/office/drawing/2014/main" id="{0559260A-4452-4926-B446-1C626077D7DF}"/>
              </a:ext>
            </a:extLst>
          </p:cNvPr>
          <p:cNvSpPr/>
          <p:nvPr/>
        </p:nvSpPr>
        <p:spPr>
          <a:xfrm>
            <a:off x="285406" y="3230157"/>
            <a:ext cx="7296806" cy="646331"/>
          </a:xfrm>
          <a:prstGeom prst="rect">
            <a:avLst/>
          </a:prstGeom>
        </p:spPr>
        <p:txBody>
          <a:bodyPr wrap="none">
            <a:spAutoFit/>
          </a:bodyPr>
          <a:lstStyle/>
          <a:p>
            <a:r>
              <a:rPr lang="en-US" sz="3600" b="1" dirty="0">
                <a:solidFill>
                  <a:srgbClr val="000000"/>
                </a:solidFill>
                <a:ea typeface="Calibri" panose="020F0502020204030204" pitchFamily="34" charset="0"/>
                <a:cs typeface="Calibri" panose="020F0502020204030204" pitchFamily="34" charset="0"/>
              </a:rPr>
              <a:t>How A Mentor Can Help You Succeed</a:t>
            </a:r>
            <a:endParaRPr lang="en-US" sz="3600" b="1" dirty="0"/>
          </a:p>
        </p:txBody>
      </p:sp>
      <p:sp>
        <p:nvSpPr>
          <p:cNvPr id="7" name="Rectangle 6">
            <a:extLst>
              <a:ext uri="{FF2B5EF4-FFF2-40B4-BE49-F238E27FC236}">
                <a16:creationId xmlns:a16="http://schemas.microsoft.com/office/drawing/2014/main" id="{B2061A67-8D82-4EDA-A58A-52872AF756C4}"/>
              </a:ext>
            </a:extLst>
          </p:cNvPr>
          <p:cNvSpPr/>
          <p:nvPr/>
        </p:nvSpPr>
        <p:spPr>
          <a:xfrm>
            <a:off x="731345" y="4319479"/>
            <a:ext cx="6075381" cy="1815882"/>
          </a:xfrm>
          <a:prstGeom prst="rect">
            <a:avLst/>
          </a:prstGeom>
        </p:spPr>
        <p:txBody>
          <a:bodyPr wrap="none">
            <a:spAutoFit/>
          </a:bodyPr>
          <a:lstStyle/>
          <a:p>
            <a:r>
              <a:rPr lang="en-US" sz="2800" b="1" dirty="0">
                <a:solidFill>
                  <a:srgbClr val="000000"/>
                </a:solidFill>
                <a:ea typeface="Calibri" panose="020F0502020204030204" pitchFamily="34" charset="0"/>
                <a:cs typeface="Calibri" panose="020F0502020204030204" pitchFamily="34" charset="0"/>
              </a:rPr>
              <a:t>Ruth </a:t>
            </a:r>
            <a:r>
              <a:rPr lang="en-US" sz="2800" b="1" dirty="0" err="1">
                <a:solidFill>
                  <a:srgbClr val="000000"/>
                </a:solidFill>
                <a:ea typeface="Calibri" panose="020F0502020204030204" pitchFamily="34" charset="0"/>
                <a:cs typeface="Calibri" panose="020F0502020204030204" pitchFamily="34" charset="0"/>
              </a:rPr>
              <a:t>Gotian</a:t>
            </a:r>
            <a:r>
              <a:rPr lang="en-US" sz="2800" b="1" dirty="0">
                <a:solidFill>
                  <a:srgbClr val="000000"/>
                </a:solidFill>
                <a:ea typeface="Calibri" panose="020F0502020204030204" pitchFamily="34" charset="0"/>
                <a:cs typeface="Calibri" panose="020F0502020204030204" pitchFamily="34" charset="0"/>
              </a:rPr>
              <a:t>, EdD, MS</a:t>
            </a:r>
          </a:p>
          <a:p>
            <a:r>
              <a:rPr lang="en-US" sz="2800" b="1" dirty="0">
                <a:solidFill>
                  <a:srgbClr val="000000"/>
                </a:solidFill>
                <a:ea typeface="Calibri" panose="020F0502020204030204" pitchFamily="34" charset="0"/>
                <a:cs typeface="Calibri" panose="020F0502020204030204" pitchFamily="34" charset="0"/>
              </a:rPr>
              <a:t>Assistant Dean for Mentoring</a:t>
            </a:r>
          </a:p>
          <a:p>
            <a:r>
              <a:rPr lang="en-US" sz="2800" b="1" dirty="0">
                <a:solidFill>
                  <a:srgbClr val="000000"/>
                </a:solidFill>
                <a:ea typeface="Calibri" panose="020F0502020204030204" pitchFamily="34" charset="0"/>
                <a:cs typeface="Calibri" panose="020F0502020204030204" pitchFamily="34" charset="0"/>
              </a:rPr>
              <a:t>Executive Director, Mentoring Academy</a:t>
            </a:r>
          </a:p>
          <a:p>
            <a:r>
              <a:rPr lang="en-US" sz="2800" b="1" dirty="0"/>
              <a:t>Weill Cornell Medicine</a:t>
            </a:r>
          </a:p>
        </p:txBody>
      </p:sp>
    </p:spTree>
    <p:extLst>
      <p:ext uri="{BB962C8B-B14F-4D97-AF65-F5344CB8AC3E}">
        <p14:creationId xmlns:p14="http://schemas.microsoft.com/office/powerpoint/2010/main" val="2355101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4F78D-D533-4398-9D50-BC569ED9ED8B}"/>
              </a:ext>
            </a:extLst>
          </p:cNvPr>
          <p:cNvSpPr>
            <a:spLocks noGrp="1"/>
          </p:cNvSpPr>
          <p:nvPr>
            <p:ph type="title"/>
          </p:nvPr>
        </p:nvSpPr>
        <p:spPr>
          <a:xfrm>
            <a:off x="567934" y="356116"/>
            <a:ext cx="10515600" cy="1325563"/>
          </a:xfrm>
        </p:spPr>
        <p:txBody>
          <a:bodyPr>
            <a:normAutofit/>
          </a:bodyPr>
          <a:lstStyle/>
          <a:p>
            <a:r>
              <a:rPr lang="en-US" b="1" dirty="0"/>
              <a:t>Radiology Leadership Academy and Faculty Leadership Curriculum</a:t>
            </a:r>
          </a:p>
        </p:txBody>
      </p:sp>
      <p:sp>
        <p:nvSpPr>
          <p:cNvPr id="6" name="Rectangle 5">
            <a:extLst>
              <a:ext uri="{FF2B5EF4-FFF2-40B4-BE49-F238E27FC236}">
                <a16:creationId xmlns:a16="http://schemas.microsoft.com/office/drawing/2014/main" id="{0559260A-4452-4926-B446-1C626077D7DF}"/>
              </a:ext>
            </a:extLst>
          </p:cNvPr>
          <p:cNvSpPr/>
          <p:nvPr/>
        </p:nvSpPr>
        <p:spPr>
          <a:xfrm>
            <a:off x="302668" y="1702090"/>
            <a:ext cx="11112392" cy="1754326"/>
          </a:xfrm>
          <a:prstGeom prst="rect">
            <a:avLst/>
          </a:prstGeom>
        </p:spPr>
        <p:txBody>
          <a:bodyPr wrap="square">
            <a:spAutoFit/>
          </a:bodyPr>
          <a:lstStyle/>
          <a:p>
            <a:r>
              <a:rPr lang="en-US" sz="3600" b="1" dirty="0">
                <a:solidFill>
                  <a:srgbClr val="000000"/>
                </a:solidFill>
                <a:ea typeface="Calibri" panose="020F0502020204030204" pitchFamily="34" charset="0"/>
                <a:cs typeface="Calibri" panose="020F0502020204030204" pitchFamily="34" charset="0"/>
              </a:rPr>
              <a:t>Tue April 2: Negotiation Fundamentals</a:t>
            </a:r>
          </a:p>
          <a:p>
            <a:r>
              <a:rPr lang="en-US" sz="3600" b="1" dirty="0">
                <a:solidFill>
                  <a:srgbClr val="000000"/>
                </a:solidFill>
                <a:cs typeface="Calibri" panose="020F0502020204030204" pitchFamily="34" charset="0"/>
              </a:rPr>
              <a:t>Wed May 8: Negotiation Advanced - Dealing with Difficult Tactics </a:t>
            </a:r>
            <a:endParaRPr lang="en-US" sz="3600" b="1" dirty="0"/>
          </a:p>
        </p:txBody>
      </p:sp>
      <p:sp>
        <p:nvSpPr>
          <p:cNvPr id="7" name="Rectangle 6">
            <a:extLst>
              <a:ext uri="{FF2B5EF4-FFF2-40B4-BE49-F238E27FC236}">
                <a16:creationId xmlns:a16="http://schemas.microsoft.com/office/drawing/2014/main" id="{B2061A67-8D82-4EDA-A58A-52872AF756C4}"/>
              </a:ext>
            </a:extLst>
          </p:cNvPr>
          <p:cNvSpPr/>
          <p:nvPr/>
        </p:nvSpPr>
        <p:spPr>
          <a:xfrm>
            <a:off x="379242" y="3497933"/>
            <a:ext cx="8390890" cy="3108543"/>
          </a:xfrm>
          <a:prstGeom prst="rect">
            <a:avLst/>
          </a:prstGeom>
        </p:spPr>
        <p:txBody>
          <a:bodyPr wrap="square">
            <a:spAutoFit/>
          </a:bodyPr>
          <a:lstStyle/>
          <a:p>
            <a:r>
              <a:rPr lang="en-US" sz="2800" b="1" dirty="0">
                <a:solidFill>
                  <a:srgbClr val="000000"/>
                </a:solidFill>
                <a:ea typeface="Calibri" panose="020F0502020204030204" pitchFamily="34" charset="0"/>
                <a:cs typeface="Calibri" panose="020F0502020204030204" pitchFamily="34" charset="0"/>
              </a:rPr>
              <a:t>Robert Bordone</a:t>
            </a:r>
          </a:p>
          <a:p>
            <a:r>
              <a:rPr lang="en-US" sz="2800" b="1" dirty="0">
                <a:solidFill>
                  <a:srgbClr val="000000"/>
                </a:solidFill>
                <a:ea typeface="Calibri" panose="020F0502020204030204" pitchFamily="34" charset="0"/>
                <a:cs typeface="Calibri" panose="020F0502020204030204" pitchFamily="34" charset="0"/>
              </a:rPr>
              <a:t>Thaddeus R. Beal Clinical Professor, Harvard Law School </a:t>
            </a:r>
          </a:p>
          <a:p>
            <a:pPr marL="457200" indent="-457200">
              <a:buFont typeface="Arial" panose="020B0604020202020204" pitchFamily="34" charset="0"/>
              <a:buChar char="•"/>
            </a:pPr>
            <a:r>
              <a:rPr lang="en-US" sz="2800" dirty="0"/>
              <a:t>Founder of the Harvard Negotiation &amp; Mediation Clinical Program</a:t>
            </a:r>
          </a:p>
          <a:p>
            <a:pPr marL="457200" indent="-457200">
              <a:buFont typeface="Arial" panose="020B0604020202020204" pitchFamily="34" charset="0"/>
              <a:buChar char="•"/>
            </a:pPr>
            <a:r>
              <a:rPr lang="en-US" sz="2800" dirty="0"/>
              <a:t>Teacher of HLS flagship Negotiation Workshop, Harvard Negotiation Institute, Harvard Program on Negotiation’s Senior Executive Education seminars</a:t>
            </a:r>
          </a:p>
        </p:txBody>
      </p:sp>
      <p:pic>
        <p:nvPicPr>
          <p:cNvPr id="1026" name="Picture 2" descr="http://www.law.harvard.edu/faculty/pictures/10095.jpg">
            <a:extLst>
              <a:ext uri="{FF2B5EF4-FFF2-40B4-BE49-F238E27FC236}">
                <a16:creationId xmlns:a16="http://schemas.microsoft.com/office/drawing/2014/main" id="{366BFAA5-0EF0-4899-AA0A-FAFC2210F5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6345" y="3057280"/>
            <a:ext cx="2571524" cy="3549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962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4F78D-D533-4398-9D50-BC569ED9ED8B}"/>
              </a:ext>
            </a:extLst>
          </p:cNvPr>
          <p:cNvSpPr>
            <a:spLocks noGrp="1"/>
          </p:cNvSpPr>
          <p:nvPr>
            <p:ph type="title"/>
          </p:nvPr>
        </p:nvSpPr>
        <p:spPr>
          <a:xfrm>
            <a:off x="567934" y="356116"/>
            <a:ext cx="10515600" cy="1325563"/>
          </a:xfrm>
        </p:spPr>
        <p:txBody>
          <a:bodyPr>
            <a:normAutofit/>
          </a:bodyPr>
          <a:lstStyle/>
          <a:p>
            <a:r>
              <a:rPr lang="en-US" b="1" dirty="0"/>
              <a:t>Radiology Leadership Academy and Faculty Leadership Curriculum</a:t>
            </a:r>
          </a:p>
        </p:txBody>
      </p:sp>
      <p:sp>
        <p:nvSpPr>
          <p:cNvPr id="6" name="Rectangle 5">
            <a:extLst>
              <a:ext uri="{FF2B5EF4-FFF2-40B4-BE49-F238E27FC236}">
                <a16:creationId xmlns:a16="http://schemas.microsoft.com/office/drawing/2014/main" id="{0559260A-4452-4926-B446-1C626077D7DF}"/>
              </a:ext>
            </a:extLst>
          </p:cNvPr>
          <p:cNvSpPr/>
          <p:nvPr/>
        </p:nvSpPr>
        <p:spPr>
          <a:xfrm>
            <a:off x="495183" y="1819205"/>
            <a:ext cx="11112392" cy="646331"/>
          </a:xfrm>
          <a:prstGeom prst="rect">
            <a:avLst/>
          </a:prstGeom>
        </p:spPr>
        <p:txBody>
          <a:bodyPr wrap="square">
            <a:spAutoFit/>
          </a:bodyPr>
          <a:lstStyle/>
          <a:p>
            <a:r>
              <a:rPr lang="en-US" sz="3600" b="1" dirty="0">
                <a:solidFill>
                  <a:srgbClr val="000000"/>
                </a:solidFill>
                <a:cs typeface="Calibri" panose="020F0502020204030204" pitchFamily="34" charset="0"/>
              </a:rPr>
              <a:t>Wed June 12: Conflict Management</a:t>
            </a:r>
            <a:endParaRPr lang="en-US" sz="3600" b="1" dirty="0"/>
          </a:p>
        </p:txBody>
      </p:sp>
      <p:sp>
        <p:nvSpPr>
          <p:cNvPr id="7" name="Rectangle 6">
            <a:extLst>
              <a:ext uri="{FF2B5EF4-FFF2-40B4-BE49-F238E27FC236}">
                <a16:creationId xmlns:a16="http://schemas.microsoft.com/office/drawing/2014/main" id="{B2061A67-8D82-4EDA-A58A-52872AF756C4}"/>
              </a:ext>
            </a:extLst>
          </p:cNvPr>
          <p:cNvSpPr/>
          <p:nvPr/>
        </p:nvSpPr>
        <p:spPr>
          <a:xfrm>
            <a:off x="379242" y="3497933"/>
            <a:ext cx="8390890" cy="954107"/>
          </a:xfrm>
          <a:prstGeom prst="rect">
            <a:avLst/>
          </a:prstGeom>
        </p:spPr>
        <p:txBody>
          <a:bodyPr wrap="square">
            <a:spAutoFit/>
          </a:bodyPr>
          <a:lstStyle/>
          <a:p>
            <a:r>
              <a:rPr lang="en-US" sz="2800" b="1" dirty="0">
                <a:solidFill>
                  <a:srgbClr val="000000"/>
                </a:solidFill>
                <a:ea typeface="Calibri" panose="020F0502020204030204" pitchFamily="34" charset="0"/>
                <a:cs typeface="Calibri" panose="020F0502020204030204" pitchFamily="34" charset="0"/>
              </a:rPr>
              <a:t>Melissa </a:t>
            </a:r>
            <a:r>
              <a:rPr lang="en-US" sz="2800" b="1" dirty="0" err="1">
                <a:solidFill>
                  <a:srgbClr val="000000"/>
                </a:solidFill>
                <a:ea typeface="Calibri" panose="020F0502020204030204" pitchFamily="34" charset="0"/>
                <a:cs typeface="Calibri" panose="020F0502020204030204" pitchFamily="34" charset="0"/>
              </a:rPr>
              <a:t>Brodrick</a:t>
            </a:r>
            <a:r>
              <a:rPr lang="en-US" sz="2800" b="1">
                <a:solidFill>
                  <a:srgbClr val="000000"/>
                </a:solidFill>
                <a:ea typeface="Calibri" panose="020F0502020204030204" pitchFamily="34" charset="0"/>
                <a:cs typeface="Calibri" panose="020F0502020204030204" pitchFamily="34" charset="0"/>
              </a:rPr>
              <a:t>, MEd</a:t>
            </a:r>
            <a:endParaRPr lang="en-US" sz="2800" b="1" dirty="0">
              <a:solidFill>
                <a:srgbClr val="000000"/>
              </a:solidFill>
              <a:ea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800" dirty="0"/>
              <a:t>Ombudsperson, Harvard Medical School</a:t>
            </a:r>
          </a:p>
        </p:txBody>
      </p:sp>
      <p:pic>
        <p:nvPicPr>
          <p:cNvPr id="3" name="Picture 2" descr="Melissa Brodrick">
            <a:extLst>
              <a:ext uri="{FF2B5EF4-FFF2-40B4-BE49-F238E27FC236}">
                <a16:creationId xmlns:a16="http://schemas.microsoft.com/office/drawing/2014/main" id="{141C1390-5BB1-4B13-B550-407FC061CD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5384" y="2189153"/>
            <a:ext cx="3257575" cy="3418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0063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4F78D-D533-4398-9D50-BC569ED9ED8B}"/>
              </a:ext>
            </a:extLst>
          </p:cNvPr>
          <p:cNvSpPr>
            <a:spLocks noGrp="1"/>
          </p:cNvSpPr>
          <p:nvPr>
            <p:ph type="title"/>
          </p:nvPr>
        </p:nvSpPr>
        <p:spPr>
          <a:xfrm>
            <a:off x="567934" y="356116"/>
            <a:ext cx="10515600" cy="1325563"/>
          </a:xfrm>
        </p:spPr>
        <p:txBody>
          <a:bodyPr>
            <a:normAutofit/>
          </a:bodyPr>
          <a:lstStyle/>
          <a:p>
            <a:r>
              <a:rPr lang="en-US" b="1" dirty="0"/>
              <a:t>Radiology Leadership Academy and Faculty Leadership Curriculum</a:t>
            </a:r>
          </a:p>
        </p:txBody>
      </p:sp>
      <p:sp>
        <p:nvSpPr>
          <p:cNvPr id="6" name="Rectangle 5">
            <a:extLst>
              <a:ext uri="{FF2B5EF4-FFF2-40B4-BE49-F238E27FC236}">
                <a16:creationId xmlns:a16="http://schemas.microsoft.com/office/drawing/2014/main" id="{0559260A-4452-4926-B446-1C626077D7DF}"/>
              </a:ext>
            </a:extLst>
          </p:cNvPr>
          <p:cNvSpPr/>
          <p:nvPr/>
        </p:nvSpPr>
        <p:spPr>
          <a:xfrm>
            <a:off x="445477" y="1767404"/>
            <a:ext cx="11112392" cy="1354217"/>
          </a:xfrm>
          <a:prstGeom prst="rect">
            <a:avLst/>
          </a:prstGeom>
        </p:spPr>
        <p:txBody>
          <a:bodyPr wrap="square">
            <a:spAutoFit/>
          </a:bodyPr>
          <a:lstStyle/>
          <a:p>
            <a:r>
              <a:rPr lang="en-US" sz="3600" b="1" dirty="0">
                <a:solidFill>
                  <a:srgbClr val="000000"/>
                </a:solidFill>
                <a:ea typeface="Calibri" panose="020F0502020204030204" pitchFamily="34" charset="0"/>
                <a:cs typeface="Calibri" panose="020F0502020204030204" pitchFamily="34" charset="0"/>
              </a:rPr>
              <a:t>Wed Sep 18, 2019</a:t>
            </a:r>
          </a:p>
          <a:p>
            <a:pPr>
              <a:spcBef>
                <a:spcPts val="1200"/>
              </a:spcBef>
            </a:pPr>
            <a:r>
              <a:rPr lang="en-US" sz="3600" b="1" dirty="0">
                <a:solidFill>
                  <a:srgbClr val="000000"/>
                </a:solidFill>
                <a:cs typeface="Calibri" panose="020F0502020204030204" pitchFamily="34" charset="0"/>
              </a:rPr>
              <a:t>Handling Challenging Conversations</a:t>
            </a:r>
            <a:endParaRPr lang="en-US" sz="3600" b="1" dirty="0"/>
          </a:p>
        </p:txBody>
      </p:sp>
      <p:sp>
        <p:nvSpPr>
          <p:cNvPr id="7" name="Rectangle 6">
            <a:extLst>
              <a:ext uri="{FF2B5EF4-FFF2-40B4-BE49-F238E27FC236}">
                <a16:creationId xmlns:a16="http://schemas.microsoft.com/office/drawing/2014/main" id="{B2061A67-8D82-4EDA-A58A-52872AF756C4}"/>
              </a:ext>
            </a:extLst>
          </p:cNvPr>
          <p:cNvSpPr/>
          <p:nvPr/>
        </p:nvSpPr>
        <p:spPr>
          <a:xfrm>
            <a:off x="379242" y="3497933"/>
            <a:ext cx="8390890" cy="3108543"/>
          </a:xfrm>
          <a:prstGeom prst="rect">
            <a:avLst/>
          </a:prstGeom>
        </p:spPr>
        <p:txBody>
          <a:bodyPr wrap="square">
            <a:spAutoFit/>
          </a:bodyPr>
          <a:lstStyle/>
          <a:p>
            <a:r>
              <a:rPr lang="en-US" sz="2800" b="1" dirty="0">
                <a:solidFill>
                  <a:srgbClr val="000000"/>
                </a:solidFill>
                <a:ea typeface="Calibri" panose="020F0502020204030204" pitchFamily="34" charset="0"/>
                <a:cs typeface="Calibri" panose="020F0502020204030204" pitchFamily="34" charset="0"/>
              </a:rPr>
              <a:t>Robert Bordone</a:t>
            </a:r>
          </a:p>
          <a:p>
            <a:r>
              <a:rPr lang="en-US" sz="2800" b="1" dirty="0">
                <a:solidFill>
                  <a:srgbClr val="000000"/>
                </a:solidFill>
                <a:ea typeface="Calibri" panose="020F0502020204030204" pitchFamily="34" charset="0"/>
                <a:cs typeface="Calibri" panose="020F0502020204030204" pitchFamily="34" charset="0"/>
              </a:rPr>
              <a:t>Thaddeus R. Beal Clinical Professor, Harvard Law School </a:t>
            </a:r>
          </a:p>
          <a:p>
            <a:pPr marL="457200" indent="-457200">
              <a:buFont typeface="Arial" panose="020B0604020202020204" pitchFamily="34" charset="0"/>
              <a:buChar char="•"/>
            </a:pPr>
            <a:r>
              <a:rPr lang="en-US" sz="2800" dirty="0"/>
              <a:t>Founder of the Harvard Negotiation &amp; Mediation Clinical Program</a:t>
            </a:r>
          </a:p>
          <a:p>
            <a:pPr marL="457200" indent="-457200">
              <a:buFont typeface="Arial" panose="020B0604020202020204" pitchFamily="34" charset="0"/>
              <a:buChar char="•"/>
            </a:pPr>
            <a:r>
              <a:rPr lang="en-US" sz="2800" dirty="0"/>
              <a:t>Teacher of HLS flagship Negotiation Workshop, Harvard Negotiation Institute, Harvard Program on Negotiation’s Senior Executive Education seminars</a:t>
            </a:r>
          </a:p>
        </p:txBody>
      </p:sp>
      <p:pic>
        <p:nvPicPr>
          <p:cNvPr id="1026" name="Picture 2" descr="http://www.law.harvard.edu/faculty/pictures/10095.jpg">
            <a:extLst>
              <a:ext uri="{FF2B5EF4-FFF2-40B4-BE49-F238E27FC236}">
                <a16:creationId xmlns:a16="http://schemas.microsoft.com/office/drawing/2014/main" id="{366BFAA5-0EF0-4899-AA0A-FAFC2210F5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6345" y="3057280"/>
            <a:ext cx="2571524" cy="3549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614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4F78D-D533-4398-9D50-BC569ED9ED8B}"/>
              </a:ext>
            </a:extLst>
          </p:cNvPr>
          <p:cNvSpPr>
            <a:spLocks noGrp="1"/>
          </p:cNvSpPr>
          <p:nvPr>
            <p:ph type="title"/>
          </p:nvPr>
        </p:nvSpPr>
        <p:spPr>
          <a:xfrm>
            <a:off x="567934" y="356116"/>
            <a:ext cx="10515600" cy="1325563"/>
          </a:xfrm>
        </p:spPr>
        <p:txBody>
          <a:bodyPr>
            <a:normAutofit/>
          </a:bodyPr>
          <a:lstStyle/>
          <a:p>
            <a:r>
              <a:rPr lang="en-US" b="1" dirty="0"/>
              <a:t>Radiology Leadership Academy and Faculty Leadership Curriculum</a:t>
            </a:r>
          </a:p>
        </p:txBody>
      </p:sp>
      <p:sp>
        <p:nvSpPr>
          <p:cNvPr id="6" name="Rectangle 5">
            <a:extLst>
              <a:ext uri="{FF2B5EF4-FFF2-40B4-BE49-F238E27FC236}">
                <a16:creationId xmlns:a16="http://schemas.microsoft.com/office/drawing/2014/main" id="{0559260A-4452-4926-B446-1C626077D7DF}"/>
              </a:ext>
            </a:extLst>
          </p:cNvPr>
          <p:cNvSpPr/>
          <p:nvPr/>
        </p:nvSpPr>
        <p:spPr>
          <a:xfrm>
            <a:off x="495183" y="1819205"/>
            <a:ext cx="11112392" cy="646331"/>
          </a:xfrm>
          <a:prstGeom prst="rect">
            <a:avLst/>
          </a:prstGeom>
        </p:spPr>
        <p:txBody>
          <a:bodyPr wrap="square">
            <a:spAutoFit/>
          </a:bodyPr>
          <a:lstStyle/>
          <a:p>
            <a:r>
              <a:rPr lang="en-US" sz="3600" b="1" dirty="0">
                <a:solidFill>
                  <a:srgbClr val="000000"/>
                </a:solidFill>
                <a:cs typeface="Calibri" panose="020F0502020204030204" pitchFamily="34" charset="0"/>
              </a:rPr>
              <a:t>Thu Oct 10: Influencing without authority</a:t>
            </a:r>
            <a:endParaRPr lang="en-US" sz="3600" b="1" dirty="0"/>
          </a:p>
        </p:txBody>
      </p:sp>
      <p:sp>
        <p:nvSpPr>
          <p:cNvPr id="7" name="Rectangle 6">
            <a:extLst>
              <a:ext uri="{FF2B5EF4-FFF2-40B4-BE49-F238E27FC236}">
                <a16:creationId xmlns:a16="http://schemas.microsoft.com/office/drawing/2014/main" id="{B2061A67-8D82-4EDA-A58A-52872AF756C4}"/>
              </a:ext>
            </a:extLst>
          </p:cNvPr>
          <p:cNvSpPr/>
          <p:nvPr/>
        </p:nvSpPr>
        <p:spPr>
          <a:xfrm>
            <a:off x="379242" y="3497933"/>
            <a:ext cx="8390890" cy="954107"/>
          </a:xfrm>
          <a:prstGeom prst="rect">
            <a:avLst/>
          </a:prstGeom>
        </p:spPr>
        <p:txBody>
          <a:bodyPr wrap="square">
            <a:spAutoFit/>
          </a:bodyPr>
          <a:lstStyle/>
          <a:p>
            <a:r>
              <a:rPr lang="en-US" sz="2800" b="1" dirty="0">
                <a:solidFill>
                  <a:srgbClr val="000000"/>
                </a:solidFill>
                <a:ea typeface="Calibri" panose="020F0502020204030204" pitchFamily="34" charset="0"/>
                <a:cs typeface="Calibri" panose="020F0502020204030204" pitchFamily="34" charset="0"/>
              </a:rPr>
              <a:t>Ank Stuyfzand, MAOL, PCC</a:t>
            </a:r>
          </a:p>
          <a:p>
            <a:r>
              <a:rPr lang="en-US" sz="2800" dirty="0"/>
              <a:t>Consultant, Coach &amp; Educator</a:t>
            </a:r>
          </a:p>
        </p:txBody>
      </p:sp>
      <p:pic>
        <p:nvPicPr>
          <p:cNvPr id="1026" name="Picture 2" descr="Image result for ank stuyfzand">
            <a:extLst>
              <a:ext uri="{FF2B5EF4-FFF2-40B4-BE49-F238E27FC236}">
                <a16:creationId xmlns:a16="http://schemas.microsoft.com/office/drawing/2014/main" id="{99E42DBD-6DFB-4072-83FF-A8AA052AE6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3170" y="2608505"/>
            <a:ext cx="3754195" cy="3754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891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51AC2-2038-4F14-B368-B4DFA6B804A0}"/>
              </a:ext>
            </a:extLst>
          </p:cNvPr>
          <p:cNvSpPr>
            <a:spLocks noGrp="1"/>
          </p:cNvSpPr>
          <p:nvPr>
            <p:ph type="title"/>
          </p:nvPr>
        </p:nvSpPr>
        <p:spPr/>
        <p:txBody>
          <a:bodyPr/>
          <a:lstStyle/>
          <a:p>
            <a:r>
              <a:rPr lang="en-US" b="1" dirty="0"/>
              <a:t>Benefits go both ways …</a:t>
            </a:r>
          </a:p>
        </p:txBody>
      </p:sp>
      <p:sp>
        <p:nvSpPr>
          <p:cNvPr id="3" name="Content Placeholder 2">
            <a:extLst>
              <a:ext uri="{FF2B5EF4-FFF2-40B4-BE49-F238E27FC236}">
                <a16:creationId xmlns:a16="http://schemas.microsoft.com/office/drawing/2014/main" id="{9C1C2D0D-8A9F-4BB9-A384-C1C2D379BC8B}"/>
              </a:ext>
            </a:extLst>
          </p:cNvPr>
          <p:cNvSpPr>
            <a:spLocks noGrp="1"/>
          </p:cNvSpPr>
          <p:nvPr>
            <p:ph sz="half" idx="1"/>
          </p:nvPr>
        </p:nvSpPr>
        <p:spPr/>
        <p:txBody>
          <a:bodyPr/>
          <a:lstStyle/>
          <a:p>
            <a:pPr marL="0" indent="0">
              <a:buNone/>
            </a:pPr>
            <a:r>
              <a:rPr lang="en-US" dirty="0"/>
              <a:t>Mentee</a:t>
            </a:r>
          </a:p>
          <a:p>
            <a:r>
              <a:rPr lang="en-US" dirty="0"/>
              <a:t>Visibility</a:t>
            </a:r>
          </a:p>
          <a:p>
            <a:r>
              <a:rPr lang="en-US" dirty="0"/>
              <a:t>Access to coaching</a:t>
            </a:r>
          </a:p>
          <a:p>
            <a:r>
              <a:rPr lang="en-US" dirty="0"/>
              <a:t>Expand professional network</a:t>
            </a:r>
          </a:p>
          <a:p>
            <a:r>
              <a:rPr lang="en-US" dirty="0"/>
              <a:t>Access to information</a:t>
            </a:r>
          </a:p>
          <a:p>
            <a:r>
              <a:rPr lang="en-US" dirty="0"/>
              <a:t>Build confidence</a:t>
            </a:r>
          </a:p>
        </p:txBody>
      </p:sp>
      <p:sp>
        <p:nvSpPr>
          <p:cNvPr id="4" name="Content Placeholder 3">
            <a:extLst>
              <a:ext uri="{FF2B5EF4-FFF2-40B4-BE49-F238E27FC236}">
                <a16:creationId xmlns:a16="http://schemas.microsoft.com/office/drawing/2014/main" id="{1E657876-239E-44DC-A45C-4EE64C4AA348}"/>
              </a:ext>
            </a:extLst>
          </p:cNvPr>
          <p:cNvSpPr>
            <a:spLocks noGrp="1"/>
          </p:cNvSpPr>
          <p:nvPr>
            <p:ph sz="half" idx="2"/>
          </p:nvPr>
        </p:nvSpPr>
        <p:spPr/>
        <p:txBody>
          <a:bodyPr/>
          <a:lstStyle/>
          <a:p>
            <a:pPr marL="0" indent="0">
              <a:buNone/>
            </a:pPr>
            <a:r>
              <a:rPr lang="en-US" dirty="0"/>
              <a:t>Mentor</a:t>
            </a:r>
          </a:p>
          <a:p>
            <a:r>
              <a:rPr lang="en-US" dirty="0"/>
              <a:t>Fresh perspective</a:t>
            </a:r>
          </a:p>
          <a:p>
            <a:r>
              <a:rPr lang="en-US" dirty="0"/>
              <a:t>Greater self-awareness</a:t>
            </a:r>
          </a:p>
          <a:p>
            <a:r>
              <a:rPr lang="en-US" dirty="0"/>
              <a:t>Broaden support</a:t>
            </a:r>
          </a:p>
          <a:p>
            <a:r>
              <a:rPr lang="en-US" dirty="0"/>
              <a:t>Enhance leadership skills</a:t>
            </a:r>
          </a:p>
          <a:p>
            <a:r>
              <a:rPr lang="en-US" dirty="0"/>
              <a:t>Expand network</a:t>
            </a:r>
          </a:p>
          <a:p>
            <a:r>
              <a:rPr lang="en-US" dirty="0"/>
              <a:t>Make a difference</a:t>
            </a:r>
          </a:p>
        </p:txBody>
      </p:sp>
    </p:spTree>
    <p:extLst>
      <p:ext uri="{BB962C8B-B14F-4D97-AF65-F5344CB8AC3E}">
        <p14:creationId xmlns:p14="http://schemas.microsoft.com/office/powerpoint/2010/main" val="23640886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4F78D-D533-4398-9D50-BC569ED9ED8B}"/>
              </a:ext>
            </a:extLst>
          </p:cNvPr>
          <p:cNvSpPr>
            <a:spLocks noGrp="1"/>
          </p:cNvSpPr>
          <p:nvPr>
            <p:ph type="title"/>
          </p:nvPr>
        </p:nvSpPr>
        <p:spPr>
          <a:xfrm>
            <a:off x="567934" y="356116"/>
            <a:ext cx="10515600" cy="1325563"/>
          </a:xfrm>
        </p:spPr>
        <p:txBody>
          <a:bodyPr>
            <a:normAutofit/>
          </a:bodyPr>
          <a:lstStyle/>
          <a:p>
            <a:r>
              <a:rPr lang="en-US" b="1" dirty="0"/>
              <a:t>Radiology Leadership Academy and Faculty Leadership Curriculum</a:t>
            </a:r>
          </a:p>
        </p:txBody>
      </p:sp>
      <p:sp>
        <p:nvSpPr>
          <p:cNvPr id="6" name="Rectangle 5">
            <a:extLst>
              <a:ext uri="{FF2B5EF4-FFF2-40B4-BE49-F238E27FC236}">
                <a16:creationId xmlns:a16="http://schemas.microsoft.com/office/drawing/2014/main" id="{0559260A-4452-4926-B446-1C626077D7DF}"/>
              </a:ext>
            </a:extLst>
          </p:cNvPr>
          <p:cNvSpPr/>
          <p:nvPr/>
        </p:nvSpPr>
        <p:spPr>
          <a:xfrm>
            <a:off x="495183" y="1819205"/>
            <a:ext cx="11112392" cy="646331"/>
          </a:xfrm>
          <a:prstGeom prst="rect">
            <a:avLst/>
          </a:prstGeom>
        </p:spPr>
        <p:txBody>
          <a:bodyPr wrap="square">
            <a:spAutoFit/>
          </a:bodyPr>
          <a:lstStyle/>
          <a:p>
            <a:r>
              <a:rPr lang="en-US" sz="3600" b="1" dirty="0">
                <a:solidFill>
                  <a:srgbClr val="000000"/>
                </a:solidFill>
                <a:cs typeface="Calibri" panose="020F0502020204030204" pitchFamily="34" charset="0"/>
              </a:rPr>
              <a:t>Wed Nov 20: Unconscious Bias</a:t>
            </a:r>
            <a:endParaRPr lang="en-US" sz="3600" b="1" dirty="0"/>
          </a:p>
        </p:txBody>
      </p:sp>
      <p:sp>
        <p:nvSpPr>
          <p:cNvPr id="7" name="Rectangle 6">
            <a:extLst>
              <a:ext uri="{FF2B5EF4-FFF2-40B4-BE49-F238E27FC236}">
                <a16:creationId xmlns:a16="http://schemas.microsoft.com/office/drawing/2014/main" id="{B2061A67-8D82-4EDA-A58A-52872AF756C4}"/>
              </a:ext>
            </a:extLst>
          </p:cNvPr>
          <p:cNvSpPr/>
          <p:nvPr/>
        </p:nvSpPr>
        <p:spPr>
          <a:xfrm>
            <a:off x="379242" y="3497933"/>
            <a:ext cx="8390890" cy="1815882"/>
          </a:xfrm>
          <a:prstGeom prst="rect">
            <a:avLst/>
          </a:prstGeom>
        </p:spPr>
        <p:txBody>
          <a:bodyPr wrap="square">
            <a:spAutoFit/>
          </a:bodyPr>
          <a:lstStyle/>
          <a:p>
            <a:r>
              <a:rPr lang="en-US" sz="2800" b="1" dirty="0">
                <a:solidFill>
                  <a:srgbClr val="000000"/>
                </a:solidFill>
                <a:ea typeface="Calibri" panose="020F0502020204030204" pitchFamily="34" charset="0"/>
                <a:cs typeface="Calibri" panose="020F0502020204030204" pitchFamily="34" charset="0"/>
              </a:rPr>
              <a:t>Sherri-Ann Burnett-Bowie, MD, MPH </a:t>
            </a:r>
          </a:p>
          <a:p>
            <a:r>
              <a:rPr lang="en-US" sz="2800" dirty="0"/>
              <a:t>Director, Multicultural Affairs</a:t>
            </a:r>
          </a:p>
          <a:p>
            <a:r>
              <a:rPr lang="en-US" sz="2800" dirty="0"/>
              <a:t>Associate Director, Center for Diversity and Inclusion, MGH</a:t>
            </a:r>
          </a:p>
        </p:txBody>
      </p:sp>
      <p:pic>
        <p:nvPicPr>
          <p:cNvPr id="2050" name="Picture 2" descr="Image result for sherri ann burnett-bowie">
            <a:extLst>
              <a:ext uri="{FF2B5EF4-FFF2-40B4-BE49-F238E27FC236}">
                <a16:creationId xmlns:a16="http://schemas.microsoft.com/office/drawing/2014/main" id="{4DFB80E6-B84A-4B1A-B1B6-BFCE221E9F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8633" y="1931317"/>
            <a:ext cx="3371842" cy="412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1043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4F78D-D533-4398-9D50-BC569ED9ED8B}"/>
              </a:ext>
            </a:extLst>
          </p:cNvPr>
          <p:cNvSpPr>
            <a:spLocks noGrp="1"/>
          </p:cNvSpPr>
          <p:nvPr>
            <p:ph type="title"/>
          </p:nvPr>
        </p:nvSpPr>
        <p:spPr>
          <a:xfrm>
            <a:off x="567934" y="356116"/>
            <a:ext cx="10515600" cy="1325563"/>
          </a:xfrm>
        </p:spPr>
        <p:txBody>
          <a:bodyPr>
            <a:normAutofit/>
          </a:bodyPr>
          <a:lstStyle/>
          <a:p>
            <a:r>
              <a:rPr lang="en-US" b="1" dirty="0"/>
              <a:t>Radiology Leadership Academy and Faculty Leadership Curriculum</a:t>
            </a:r>
          </a:p>
        </p:txBody>
      </p:sp>
      <p:sp>
        <p:nvSpPr>
          <p:cNvPr id="6" name="Rectangle 5">
            <a:extLst>
              <a:ext uri="{FF2B5EF4-FFF2-40B4-BE49-F238E27FC236}">
                <a16:creationId xmlns:a16="http://schemas.microsoft.com/office/drawing/2014/main" id="{0559260A-4452-4926-B446-1C626077D7DF}"/>
              </a:ext>
            </a:extLst>
          </p:cNvPr>
          <p:cNvSpPr/>
          <p:nvPr/>
        </p:nvSpPr>
        <p:spPr>
          <a:xfrm>
            <a:off x="495183" y="1819205"/>
            <a:ext cx="11112392" cy="646331"/>
          </a:xfrm>
          <a:prstGeom prst="rect">
            <a:avLst/>
          </a:prstGeom>
        </p:spPr>
        <p:txBody>
          <a:bodyPr wrap="square">
            <a:spAutoFit/>
          </a:bodyPr>
          <a:lstStyle/>
          <a:p>
            <a:r>
              <a:rPr lang="en-US" sz="3600" b="1" dirty="0">
                <a:solidFill>
                  <a:srgbClr val="000000"/>
                </a:solidFill>
                <a:cs typeface="Calibri" panose="020F0502020204030204" pitchFamily="34" charset="0"/>
              </a:rPr>
              <a:t>Wed Dec 11: Giving Feedback</a:t>
            </a:r>
            <a:endParaRPr lang="en-US" sz="3600" b="1" dirty="0"/>
          </a:p>
        </p:txBody>
      </p:sp>
      <p:sp>
        <p:nvSpPr>
          <p:cNvPr id="7" name="Rectangle 6">
            <a:extLst>
              <a:ext uri="{FF2B5EF4-FFF2-40B4-BE49-F238E27FC236}">
                <a16:creationId xmlns:a16="http://schemas.microsoft.com/office/drawing/2014/main" id="{B2061A67-8D82-4EDA-A58A-52872AF756C4}"/>
              </a:ext>
            </a:extLst>
          </p:cNvPr>
          <p:cNvSpPr/>
          <p:nvPr/>
        </p:nvSpPr>
        <p:spPr>
          <a:xfrm>
            <a:off x="379242" y="3497933"/>
            <a:ext cx="8390890" cy="1815882"/>
          </a:xfrm>
          <a:prstGeom prst="rect">
            <a:avLst/>
          </a:prstGeom>
        </p:spPr>
        <p:txBody>
          <a:bodyPr wrap="square">
            <a:spAutoFit/>
          </a:bodyPr>
          <a:lstStyle/>
          <a:p>
            <a:r>
              <a:rPr lang="en-US" sz="2800" b="1" dirty="0">
                <a:solidFill>
                  <a:srgbClr val="000000"/>
                </a:solidFill>
                <a:ea typeface="Calibri" panose="020F0502020204030204" pitchFamily="34" charset="0"/>
                <a:cs typeface="Calibri" panose="020F0502020204030204" pitchFamily="34" charset="0"/>
              </a:rPr>
              <a:t>Rebecca Minehart, MD</a:t>
            </a:r>
          </a:p>
          <a:p>
            <a:r>
              <a:rPr lang="en-US" sz="2800" dirty="0"/>
              <a:t>Operating Room Simulation Officer, MGH Learning Laboratory; Assistant Professor of Anesthesia, Harvard Medical School</a:t>
            </a:r>
          </a:p>
        </p:txBody>
      </p:sp>
      <p:pic>
        <p:nvPicPr>
          <p:cNvPr id="3074" name="Picture 2" descr="Image result for Rebecca Minehart, MD">
            <a:extLst>
              <a:ext uri="{FF2B5EF4-FFF2-40B4-BE49-F238E27FC236}">
                <a16:creationId xmlns:a16="http://schemas.microsoft.com/office/drawing/2014/main" id="{AC44CCBC-1F17-4597-A749-04BCC10AE8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8753" y="1431471"/>
            <a:ext cx="3174005" cy="4443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405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4FCAB-CD92-42BD-A1B1-48A63DB96B51}"/>
              </a:ext>
            </a:extLst>
          </p:cNvPr>
          <p:cNvSpPr>
            <a:spLocks noGrp="1"/>
          </p:cNvSpPr>
          <p:nvPr>
            <p:ph type="title"/>
          </p:nvPr>
        </p:nvSpPr>
        <p:spPr/>
        <p:txBody>
          <a:bodyPr/>
          <a:lstStyle/>
          <a:p>
            <a:r>
              <a:rPr lang="en-US" b="1" dirty="0"/>
              <a:t>Comments / Suggestions ?</a:t>
            </a:r>
          </a:p>
        </p:txBody>
      </p:sp>
      <p:sp>
        <p:nvSpPr>
          <p:cNvPr id="3" name="Content Placeholder 2">
            <a:extLst>
              <a:ext uri="{FF2B5EF4-FFF2-40B4-BE49-F238E27FC236}">
                <a16:creationId xmlns:a16="http://schemas.microsoft.com/office/drawing/2014/main" id="{17DCB6AC-0DC0-4210-ABD7-45AFCCF12FCC}"/>
              </a:ext>
            </a:extLst>
          </p:cNvPr>
          <p:cNvSpPr>
            <a:spLocks noGrp="1"/>
          </p:cNvSpPr>
          <p:nvPr>
            <p:ph idx="1"/>
          </p:nvPr>
        </p:nvSpPr>
        <p:spPr/>
        <p:txBody>
          <a:bodyPr>
            <a:normAutofit/>
          </a:bodyPr>
          <a:lstStyle/>
          <a:p>
            <a:r>
              <a:rPr lang="en-US" sz="3200" dirty="0"/>
              <a:t>Experience with other mentorship programs</a:t>
            </a:r>
          </a:p>
          <a:p>
            <a:pPr lvl="1"/>
            <a:r>
              <a:rPr lang="en-US" sz="2800" dirty="0"/>
              <a:t>What works, what does not?</a:t>
            </a:r>
          </a:p>
          <a:p>
            <a:pPr lvl="1"/>
            <a:r>
              <a:rPr lang="en-US" sz="2800" dirty="0"/>
              <a:t>How to determine impact?</a:t>
            </a:r>
          </a:p>
          <a:p>
            <a:r>
              <a:rPr lang="en-US" sz="3200" dirty="0"/>
              <a:t>What kind of leadership training would be helpful?</a:t>
            </a:r>
          </a:p>
        </p:txBody>
      </p:sp>
    </p:spTree>
    <p:extLst>
      <p:ext uri="{BB962C8B-B14F-4D97-AF65-F5344CB8AC3E}">
        <p14:creationId xmlns:p14="http://schemas.microsoft.com/office/powerpoint/2010/main" val="40534725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mgpo_mgh_CMYK copy">
            <a:extLst>
              <a:ext uri="{FF2B5EF4-FFF2-40B4-BE49-F238E27FC236}">
                <a16:creationId xmlns:a16="http://schemas.microsoft.com/office/drawing/2014/main" id="{76C41AAA-FBFA-4F3D-9806-D97262D6C251}"/>
              </a:ext>
            </a:extLst>
          </p:cNvPr>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06828" y="473527"/>
            <a:ext cx="11478317" cy="1050471"/>
          </a:xfrm>
          <a:prstGeom prst="rect">
            <a:avLst/>
          </a:prstGeom>
          <a:noFill/>
          <a:ln w="9525">
            <a:noFill/>
            <a:miter lim="800000"/>
            <a:headEnd/>
            <a:tailEnd/>
          </a:ln>
        </p:spPr>
      </p:pic>
      <p:sp>
        <p:nvSpPr>
          <p:cNvPr id="3" name="Title 1">
            <a:extLst>
              <a:ext uri="{FF2B5EF4-FFF2-40B4-BE49-F238E27FC236}">
                <a16:creationId xmlns:a16="http://schemas.microsoft.com/office/drawing/2014/main" id="{2A764BC8-4C10-4EE4-AE05-7E19AF734F1A}"/>
              </a:ext>
            </a:extLst>
          </p:cNvPr>
          <p:cNvSpPr txBox="1">
            <a:spLocks/>
          </p:cNvSpPr>
          <p:nvPr/>
        </p:nvSpPr>
        <p:spPr>
          <a:xfrm>
            <a:off x="321129" y="2521177"/>
            <a:ext cx="11364016" cy="2387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Massachusetts General Physician Organization</a:t>
            </a:r>
          </a:p>
          <a:p>
            <a:pPr algn="ctr"/>
            <a:endParaRPr lang="en-US" b="1" dirty="0"/>
          </a:p>
          <a:p>
            <a:pPr algn="ctr"/>
            <a:r>
              <a:rPr lang="en-US" b="1" dirty="0" err="1"/>
              <a:t>Frigoletto</a:t>
            </a:r>
            <a:r>
              <a:rPr lang="en-US" b="1" dirty="0"/>
              <a:t> Committee to reduce Physician Burnout</a:t>
            </a:r>
          </a:p>
        </p:txBody>
      </p:sp>
    </p:spTree>
    <p:extLst>
      <p:ext uri="{BB962C8B-B14F-4D97-AF65-F5344CB8AC3E}">
        <p14:creationId xmlns:p14="http://schemas.microsoft.com/office/powerpoint/2010/main" val="31533551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19EE1-15AE-4BF3-ACAA-60B629ACF206}"/>
              </a:ext>
            </a:extLst>
          </p:cNvPr>
          <p:cNvSpPr>
            <a:spLocks noGrp="1"/>
          </p:cNvSpPr>
          <p:nvPr>
            <p:ph type="title"/>
          </p:nvPr>
        </p:nvSpPr>
        <p:spPr/>
        <p:txBody>
          <a:bodyPr/>
          <a:lstStyle/>
          <a:p>
            <a:r>
              <a:rPr lang="en-US" b="1" dirty="0"/>
              <a:t>MGPO </a:t>
            </a:r>
            <a:r>
              <a:rPr lang="en-US" b="1" dirty="0" err="1"/>
              <a:t>Frigoletto</a:t>
            </a:r>
            <a:r>
              <a:rPr lang="en-US" b="1" dirty="0"/>
              <a:t> Committee</a:t>
            </a:r>
          </a:p>
        </p:txBody>
      </p:sp>
      <p:sp>
        <p:nvSpPr>
          <p:cNvPr id="3" name="Content Placeholder 2">
            <a:extLst>
              <a:ext uri="{FF2B5EF4-FFF2-40B4-BE49-F238E27FC236}">
                <a16:creationId xmlns:a16="http://schemas.microsoft.com/office/drawing/2014/main" id="{80466178-08B5-4FCD-AB99-4334B82A5E71}"/>
              </a:ext>
            </a:extLst>
          </p:cNvPr>
          <p:cNvSpPr>
            <a:spLocks noGrp="1"/>
          </p:cNvSpPr>
          <p:nvPr>
            <p:ph idx="1"/>
          </p:nvPr>
        </p:nvSpPr>
        <p:spPr/>
        <p:txBody>
          <a:bodyPr/>
          <a:lstStyle/>
          <a:p>
            <a:r>
              <a:rPr lang="en-US" dirty="0"/>
              <a:t>The </a:t>
            </a:r>
            <a:r>
              <a:rPr lang="en-US" dirty="0" err="1"/>
              <a:t>Frigoletto</a:t>
            </a:r>
            <a:r>
              <a:rPr lang="en-US" dirty="0"/>
              <a:t> Committee was chartered by the MGPO to identify, evaluate, prioritize and offer suggestions to the MGPO Executive Committee for immediate and longer term remediation of the administrative burden and other factors contributing to physician burnout within the MGPO.</a:t>
            </a:r>
          </a:p>
          <a:p>
            <a:r>
              <a:rPr lang="en-US" dirty="0"/>
              <a:t>The goal of this work is the restoration of meaning and joy in the practice of medicine at the institutional, practice and physician levels, including the career development and individual well being.</a:t>
            </a:r>
          </a:p>
        </p:txBody>
      </p:sp>
    </p:spTree>
    <p:extLst>
      <p:ext uri="{BB962C8B-B14F-4D97-AF65-F5344CB8AC3E}">
        <p14:creationId xmlns:p14="http://schemas.microsoft.com/office/powerpoint/2010/main" val="40139326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19EE1-15AE-4BF3-ACAA-60B629ACF206}"/>
              </a:ext>
            </a:extLst>
          </p:cNvPr>
          <p:cNvSpPr>
            <a:spLocks noGrp="1"/>
          </p:cNvSpPr>
          <p:nvPr>
            <p:ph type="title"/>
          </p:nvPr>
        </p:nvSpPr>
        <p:spPr/>
        <p:txBody>
          <a:bodyPr/>
          <a:lstStyle/>
          <a:p>
            <a:r>
              <a:rPr lang="en-US" b="1" dirty="0"/>
              <a:t>Physician Burnout</a:t>
            </a:r>
          </a:p>
        </p:txBody>
      </p:sp>
      <p:sp>
        <p:nvSpPr>
          <p:cNvPr id="3" name="Content Placeholder 2">
            <a:extLst>
              <a:ext uri="{FF2B5EF4-FFF2-40B4-BE49-F238E27FC236}">
                <a16:creationId xmlns:a16="http://schemas.microsoft.com/office/drawing/2014/main" id="{80466178-08B5-4FCD-AB99-4334B82A5E71}"/>
              </a:ext>
            </a:extLst>
          </p:cNvPr>
          <p:cNvSpPr>
            <a:spLocks noGrp="1"/>
          </p:cNvSpPr>
          <p:nvPr>
            <p:ph idx="1"/>
          </p:nvPr>
        </p:nvSpPr>
        <p:spPr>
          <a:xfrm>
            <a:off x="838200" y="1551214"/>
            <a:ext cx="10515600" cy="5127172"/>
          </a:xfrm>
        </p:spPr>
        <p:txBody>
          <a:bodyPr>
            <a:normAutofit lnSpcReduction="10000"/>
          </a:bodyPr>
          <a:lstStyle/>
          <a:p>
            <a:pPr marL="0" indent="0">
              <a:buNone/>
            </a:pPr>
            <a:r>
              <a:rPr lang="en-US" dirty="0"/>
              <a:t>“Burnout” first described Dr. Herbert </a:t>
            </a:r>
            <a:r>
              <a:rPr lang="en-US" dirty="0" err="1"/>
              <a:t>Freudenberger</a:t>
            </a:r>
            <a:r>
              <a:rPr lang="en-US" dirty="0"/>
              <a:t> (1974)</a:t>
            </a:r>
          </a:p>
          <a:p>
            <a:r>
              <a:rPr lang="en-US" dirty="0"/>
              <a:t>Emotional exhaustion ––“one’s psyche being drained</a:t>
            </a:r>
          </a:p>
          <a:p>
            <a:r>
              <a:rPr lang="en-US" dirty="0"/>
              <a:t>Depersonalization ––“impersonal responses”</a:t>
            </a:r>
          </a:p>
          <a:p>
            <a:r>
              <a:rPr lang="en-US" dirty="0"/>
              <a:t>Sense of low personal accomplishment ––“negative feelings about oneself and competence of one’s work”</a:t>
            </a:r>
          </a:p>
          <a:p>
            <a:pPr marL="0" indent="0">
              <a:buNone/>
            </a:pPr>
            <a:r>
              <a:rPr lang="en-US" dirty="0"/>
              <a:t>Degrees of burnout:</a:t>
            </a:r>
          </a:p>
          <a:p>
            <a:r>
              <a:rPr lang="en-US" dirty="0"/>
              <a:t>First degree : failure to keep up and gradual loss of reality</a:t>
            </a:r>
          </a:p>
          <a:p>
            <a:r>
              <a:rPr lang="en-US" dirty="0"/>
              <a:t>Second degree : accelerated physical and emotional deterioration</a:t>
            </a:r>
          </a:p>
          <a:p>
            <a:r>
              <a:rPr lang="en-US" dirty="0"/>
              <a:t>Third degree : major physical and psychological breakdown</a:t>
            </a:r>
          </a:p>
          <a:p>
            <a:pPr marL="0" indent="0">
              <a:buNone/>
            </a:pPr>
            <a:endParaRPr lang="en-US" dirty="0"/>
          </a:p>
          <a:p>
            <a:pPr marL="0" indent="0">
              <a:buNone/>
            </a:pPr>
            <a:r>
              <a:rPr lang="en-US" sz="1500" dirty="0" err="1"/>
              <a:t>Simendinger</a:t>
            </a:r>
            <a:r>
              <a:rPr lang="en-US" sz="1500" dirty="0"/>
              <a:t> EA. Aspen Syst Co.1985</a:t>
            </a:r>
          </a:p>
        </p:txBody>
      </p:sp>
    </p:spTree>
    <p:extLst>
      <p:ext uri="{BB962C8B-B14F-4D97-AF65-F5344CB8AC3E}">
        <p14:creationId xmlns:p14="http://schemas.microsoft.com/office/powerpoint/2010/main" val="42023970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19EE1-15AE-4BF3-ACAA-60B629ACF206}"/>
              </a:ext>
            </a:extLst>
          </p:cNvPr>
          <p:cNvSpPr>
            <a:spLocks noGrp="1"/>
          </p:cNvSpPr>
          <p:nvPr>
            <p:ph type="title"/>
          </p:nvPr>
        </p:nvSpPr>
        <p:spPr>
          <a:xfrm>
            <a:off x="119743" y="43253"/>
            <a:ext cx="10515600" cy="1325563"/>
          </a:xfrm>
        </p:spPr>
        <p:txBody>
          <a:bodyPr/>
          <a:lstStyle/>
          <a:p>
            <a:r>
              <a:rPr lang="en-US" b="1" dirty="0"/>
              <a:t>Physician Burnout</a:t>
            </a:r>
          </a:p>
        </p:txBody>
      </p:sp>
      <p:sp>
        <p:nvSpPr>
          <p:cNvPr id="5" name="Content Placeholder 4">
            <a:extLst>
              <a:ext uri="{FF2B5EF4-FFF2-40B4-BE49-F238E27FC236}">
                <a16:creationId xmlns:a16="http://schemas.microsoft.com/office/drawing/2014/main" id="{551E05C5-E6B1-4BED-8CBF-35310E8AF4DE}"/>
              </a:ext>
            </a:extLst>
          </p:cNvPr>
          <p:cNvSpPr>
            <a:spLocks noGrp="1"/>
          </p:cNvSpPr>
          <p:nvPr>
            <p:ph idx="1"/>
          </p:nvPr>
        </p:nvSpPr>
        <p:spPr>
          <a:xfrm>
            <a:off x="119743" y="1063626"/>
            <a:ext cx="4876799" cy="2615746"/>
          </a:xfrm>
        </p:spPr>
        <p:txBody>
          <a:bodyPr>
            <a:normAutofit/>
          </a:bodyPr>
          <a:lstStyle/>
          <a:p>
            <a:pPr marL="0" indent="0">
              <a:buNone/>
            </a:pPr>
            <a:r>
              <a:rPr lang="en-US" dirty="0">
                <a:solidFill>
                  <a:srgbClr val="000000"/>
                </a:solidFill>
                <a:latin typeface="+mj-lt"/>
              </a:rPr>
              <a:t>Physician burnout increased in most departments from 2014 to 2017.</a:t>
            </a:r>
          </a:p>
          <a:p>
            <a:pPr marL="0" indent="0">
              <a:buNone/>
            </a:pPr>
            <a:r>
              <a:rPr lang="en-US" dirty="0">
                <a:solidFill>
                  <a:srgbClr val="000000"/>
                </a:solidFill>
                <a:latin typeface="+mj-lt"/>
              </a:rPr>
              <a:t>Across MGH, burnout increased 5 percentage points.</a:t>
            </a:r>
            <a:endParaRPr lang="en-US" dirty="0">
              <a:latin typeface="+mj-lt"/>
            </a:endParaRPr>
          </a:p>
        </p:txBody>
      </p:sp>
      <p:pic>
        <p:nvPicPr>
          <p:cNvPr id="9" name="Picture 8">
            <a:extLst>
              <a:ext uri="{FF2B5EF4-FFF2-40B4-BE49-F238E27FC236}">
                <a16:creationId xmlns:a16="http://schemas.microsoft.com/office/drawing/2014/main" id="{8CD9D911-FEDD-474A-9D52-5FE313EC2E80}"/>
              </a:ext>
            </a:extLst>
          </p:cNvPr>
          <p:cNvPicPr>
            <a:picLocks noChangeAspect="1"/>
          </p:cNvPicPr>
          <p:nvPr/>
        </p:nvPicPr>
        <p:blipFill>
          <a:blip r:embed="rId2"/>
          <a:stretch>
            <a:fillRect/>
          </a:stretch>
        </p:blipFill>
        <p:spPr>
          <a:xfrm>
            <a:off x="5732978" y="43253"/>
            <a:ext cx="6192322" cy="3987065"/>
          </a:xfrm>
          <a:prstGeom prst="rect">
            <a:avLst/>
          </a:prstGeom>
        </p:spPr>
      </p:pic>
      <p:pic>
        <p:nvPicPr>
          <p:cNvPr id="11" name="Picture 10">
            <a:extLst>
              <a:ext uri="{FF2B5EF4-FFF2-40B4-BE49-F238E27FC236}">
                <a16:creationId xmlns:a16="http://schemas.microsoft.com/office/drawing/2014/main" id="{6B683DEF-65FC-48AA-BAF9-844CFADAA9FD}"/>
              </a:ext>
            </a:extLst>
          </p:cNvPr>
          <p:cNvPicPr>
            <a:picLocks noChangeAspect="1"/>
          </p:cNvPicPr>
          <p:nvPr/>
        </p:nvPicPr>
        <p:blipFill>
          <a:blip r:embed="rId3"/>
          <a:stretch>
            <a:fillRect/>
          </a:stretch>
        </p:blipFill>
        <p:spPr>
          <a:xfrm>
            <a:off x="119743" y="4191595"/>
            <a:ext cx="6357257" cy="2623151"/>
          </a:xfrm>
          <a:prstGeom prst="rect">
            <a:avLst/>
          </a:prstGeom>
        </p:spPr>
      </p:pic>
    </p:spTree>
    <p:extLst>
      <p:ext uri="{BB962C8B-B14F-4D97-AF65-F5344CB8AC3E}">
        <p14:creationId xmlns:p14="http://schemas.microsoft.com/office/powerpoint/2010/main" val="3462311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19EE1-15AE-4BF3-ACAA-60B629ACF206}"/>
              </a:ext>
            </a:extLst>
          </p:cNvPr>
          <p:cNvSpPr>
            <a:spLocks noGrp="1"/>
          </p:cNvSpPr>
          <p:nvPr>
            <p:ph type="title"/>
          </p:nvPr>
        </p:nvSpPr>
        <p:spPr>
          <a:xfrm>
            <a:off x="1382486" y="119453"/>
            <a:ext cx="10515600" cy="1325563"/>
          </a:xfrm>
        </p:spPr>
        <p:txBody>
          <a:bodyPr/>
          <a:lstStyle/>
          <a:p>
            <a:r>
              <a:rPr lang="en-US" b="1" dirty="0"/>
              <a:t>Four High Impact Areas identified</a:t>
            </a:r>
          </a:p>
        </p:txBody>
      </p:sp>
      <p:pic>
        <p:nvPicPr>
          <p:cNvPr id="7" name="Picture 6">
            <a:extLst>
              <a:ext uri="{FF2B5EF4-FFF2-40B4-BE49-F238E27FC236}">
                <a16:creationId xmlns:a16="http://schemas.microsoft.com/office/drawing/2014/main" id="{AEC61F7B-C0B5-4D08-8020-42C67833302C}"/>
              </a:ext>
            </a:extLst>
          </p:cNvPr>
          <p:cNvPicPr>
            <a:picLocks noChangeAspect="1"/>
          </p:cNvPicPr>
          <p:nvPr/>
        </p:nvPicPr>
        <p:blipFill rotWithShape="1">
          <a:blip r:embed="rId2"/>
          <a:srcRect l="70206" t="33042" r="9930" b="9324"/>
          <a:stretch/>
        </p:blipFill>
        <p:spPr>
          <a:xfrm>
            <a:off x="849086" y="1170213"/>
            <a:ext cx="9960428" cy="5418526"/>
          </a:xfrm>
          <a:prstGeom prst="rect">
            <a:avLst/>
          </a:prstGeom>
        </p:spPr>
      </p:pic>
    </p:spTree>
    <p:extLst>
      <p:ext uri="{BB962C8B-B14F-4D97-AF65-F5344CB8AC3E}">
        <p14:creationId xmlns:p14="http://schemas.microsoft.com/office/powerpoint/2010/main" val="39024528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19EE1-15AE-4BF3-ACAA-60B629ACF206}"/>
              </a:ext>
            </a:extLst>
          </p:cNvPr>
          <p:cNvSpPr>
            <a:spLocks noGrp="1"/>
          </p:cNvSpPr>
          <p:nvPr>
            <p:ph type="title"/>
          </p:nvPr>
        </p:nvSpPr>
        <p:spPr>
          <a:xfrm>
            <a:off x="1382486" y="119453"/>
            <a:ext cx="10515600" cy="1325563"/>
          </a:xfrm>
        </p:spPr>
        <p:txBody>
          <a:bodyPr/>
          <a:lstStyle/>
          <a:p>
            <a:r>
              <a:rPr lang="en-US" b="1" dirty="0"/>
              <a:t>Well-Being Proposals</a:t>
            </a:r>
          </a:p>
        </p:txBody>
      </p:sp>
      <p:sp>
        <p:nvSpPr>
          <p:cNvPr id="4" name="Content Placeholder 2">
            <a:extLst>
              <a:ext uri="{FF2B5EF4-FFF2-40B4-BE49-F238E27FC236}">
                <a16:creationId xmlns:a16="http://schemas.microsoft.com/office/drawing/2014/main" id="{111384DC-2CEB-42D5-9F3C-6199EF3F26BC}"/>
              </a:ext>
            </a:extLst>
          </p:cNvPr>
          <p:cNvSpPr>
            <a:spLocks noGrp="1"/>
          </p:cNvSpPr>
          <p:nvPr>
            <p:ph idx="1"/>
          </p:nvPr>
        </p:nvSpPr>
        <p:spPr>
          <a:xfrm>
            <a:off x="707571" y="1301426"/>
            <a:ext cx="10858500" cy="1256717"/>
          </a:xfrm>
        </p:spPr>
        <p:txBody>
          <a:bodyPr>
            <a:normAutofit/>
          </a:bodyPr>
          <a:lstStyle/>
          <a:p>
            <a:r>
              <a:rPr lang="en-US" dirty="0">
                <a:latin typeface="Calibri" panose="020F0502020204030204" pitchFamily="34" charset="0"/>
                <a:cs typeface="Calibri" panose="020F0502020204030204" pitchFamily="34" charset="0"/>
              </a:rPr>
              <a:t>Connecting physicians to each other and to resources to enhance well being and cultivate a culture of support and resilience and a supportive environment for physician well being</a:t>
            </a:r>
            <a:endParaRPr lang="en-US" dirty="0">
              <a:solidFill>
                <a:schemeClr val="tx1"/>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1039D97A-BA63-47A4-B2F5-B38D552ED023}"/>
              </a:ext>
            </a:extLst>
          </p:cNvPr>
          <p:cNvPicPr>
            <a:picLocks noChangeAspect="1"/>
          </p:cNvPicPr>
          <p:nvPr/>
        </p:nvPicPr>
        <p:blipFill rotWithShape="1">
          <a:blip r:embed="rId2"/>
          <a:srcRect l="38656" t="41190" r="44509" b="21904"/>
          <a:stretch/>
        </p:blipFill>
        <p:spPr>
          <a:xfrm>
            <a:off x="828054" y="2612572"/>
            <a:ext cx="10328505" cy="4245428"/>
          </a:xfrm>
          <a:prstGeom prst="rect">
            <a:avLst/>
          </a:prstGeom>
        </p:spPr>
      </p:pic>
    </p:spTree>
    <p:extLst>
      <p:ext uri="{BB962C8B-B14F-4D97-AF65-F5344CB8AC3E}">
        <p14:creationId xmlns:p14="http://schemas.microsoft.com/office/powerpoint/2010/main" val="26296128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19EE1-15AE-4BF3-ACAA-60B629ACF206}"/>
              </a:ext>
            </a:extLst>
          </p:cNvPr>
          <p:cNvSpPr>
            <a:spLocks noGrp="1"/>
          </p:cNvSpPr>
          <p:nvPr>
            <p:ph type="title"/>
          </p:nvPr>
        </p:nvSpPr>
        <p:spPr>
          <a:xfrm>
            <a:off x="1382486" y="119453"/>
            <a:ext cx="10515600" cy="1325563"/>
          </a:xfrm>
        </p:spPr>
        <p:txBody>
          <a:bodyPr/>
          <a:lstStyle/>
          <a:p>
            <a:r>
              <a:rPr lang="en-US" b="1" dirty="0"/>
              <a:t>IT Proposals</a:t>
            </a:r>
          </a:p>
        </p:txBody>
      </p:sp>
      <p:sp>
        <p:nvSpPr>
          <p:cNvPr id="4" name="Content Placeholder 2">
            <a:extLst>
              <a:ext uri="{FF2B5EF4-FFF2-40B4-BE49-F238E27FC236}">
                <a16:creationId xmlns:a16="http://schemas.microsoft.com/office/drawing/2014/main" id="{111384DC-2CEB-42D5-9F3C-6199EF3F26BC}"/>
              </a:ext>
            </a:extLst>
          </p:cNvPr>
          <p:cNvSpPr>
            <a:spLocks noGrp="1"/>
          </p:cNvSpPr>
          <p:nvPr>
            <p:ph idx="1"/>
          </p:nvPr>
        </p:nvSpPr>
        <p:spPr>
          <a:xfrm>
            <a:off x="707571" y="1301426"/>
            <a:ext cx="10858500" cy="1256717"/>
          </a:xfrm>
        </p:spPr>
        <p:txBody>
          <a:bodyPr>
            <a:normAutofit/>
          </a:bodyPr>
          <a:lstStyle/>
          <a:p>
            <a:r>
              <a:rPr lang="en-US" dirty="0">
                <a:solidFill>
                  <a:srgbClr val="000000"/>
                </a:solidFill>
                <a:latin typeface="Calibri" panose="020F0502020204030204" pitchFamily="34" charset="0"/>
              </a:rPr>
              <a:t>Optimizing Epic workflows using currently available Epic and non-Epic tools whenever possible, enhancing Epic if possible, and creating clinical and process workarounds if necessary</a:t>
            </a:r>
            <a:endParaRPr lang="en-US" dirty="0">
              <a:solidFill>
                <a:schemeClr val="tx1"/>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7C2982DA-15F7-433E-8A96-C7A647DBE491}"/>
              </a:ext>
            </a:extLst>
          </p:cNvPr>
          <p:cNvPicPr>
            <a:picLocks noChangeAspect="1"/>
          </p:cNvPicPr>
          <p:nvPr/>
        </p:nvPicPr>
        <p:blipFill rotWithShape="1">
          <a:blip r:embed="rId2"/>
          <a:srcRect l="38704" t="39659" r="44885" b="21905"/>
          <a:stretch/>
        </p:blipFill>
        <p:spPr>
          <a:xfrm>
            <a:off x="1497845" y="2558144"/>
            <a:ext cx="9196310" cy="4038600"/>
          </a:xfrm>
          <a:prstGeom prst="rect">
            <a:avLst/>
          </a:prstGeom>
        </p:spPr>
      </p:pic>
    </p:spTree>
    <p:extLst>
      <p:ext uri="{BB962C8B-B14F-4D97-AF65-F5344CB8AC3E}">
        <p14:creationId xmlns:p14="http://schemas.microsoft.com/office/powerpoint/2010/main" val="3588984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EDEDB-CC64-4C81-B8E4-073F22BA7256}"/>
              </a:ext>
            </a:extLst>
          </p:cNvPr>
          <p:cNvSpPr>
            <a:spLocks noGrp="1"/>
          </p:cNvSpPr>
          <p:nvPr>
            <p:ph type="title"/>
          </p:nvPr>
        </p:nvSpPr>
        <p:spPr/>
        <p:txBody>
          <a:bodyPr/>
          <a:lstStyle/>
          <a:p>
            <a:r>
              <a:rPr lang="en-US" b="1" dirty="0"/>
              <a:t>Goals Mentorship Program</a:t>
            </a:r>
          </a:p>
        </p:txBody>
      </p:sp>
      <p:sp>
        <p:nvSpPr>
          <p:cNvPr id="3" name="Content Placeholder 2">
            <a:extLst>
              <a:ext uri="{FF2B5EF4-FFF2-40B4-BE49-F238E27FC236}">
                <a16:creationId xmlns:a16="http://schemas.microsoft.com/office/drawing/2014/main" id="{BE9EEBE9-58C9-4785-901E-22023D81A995}"/>
              </a:ext>
            </a:extLst>
          </p:cNvPr>
          <p:cNvSpPr>
            <a:spLocks noGrp="1"/>
          </p:cNvSpPr>
          <p:nvPr>
            <p:ph idx="1"/>
          </p:nvPr>
        </p:nvSpPr>
        <p:spPr>
          <a:xfrm>
            <a:off x="369364" y="1776075"/>
            <a:ext cx="10804259" cy="4782379"/>
          </a:xfrm>
        </p:spPr>
        <p:txBody>
          <a:bodyPr>
            <a:normAutofit/>
          </a:bodyPr>
          <a:lstStyle/>
          <a:p>
            <a:pPr lvl="1"/>
            <a:r>
              <a:rPr lang="en-US" sz="2800" dirty="0"/>
              <a:t>Better promote successful career development of junior faculty</a:t>
            </a:r>
          </a:p>
          <a:p>
            <a:pPr lvl="2"/>
            <a:r>
              <a:rPr lang="en-US" sz="2800" dirty="0"/>
              <a:t>measured by metrics such as publications, talks, grant funding, professional advancement (promotion, leadership position in societies etc.)</a:t>
            </a:r>
          </a:p>
          <a:p>
            <a:pPr lvl="1"/>
            <a:r>
              <a:rPr lang="en-US" sz="2800" dirty="0"/>
              <a:t>Enhance the overall openness and communication in the department</a:t>
            </a:r>
          </a:p>
          <a:p>
            <a:pPr lvl="1"/>
            <a:r>
              <a:rPr lang="en-US" sz="2800" dirty="0"/>
              <a:t>Enhance the sense of community and opportunity for success for all department members</a:t>
            </a:r>
          </a:p>
          <a:p>
            <a:pPr lvl="1"/>
            <a:r>
              <a:rPr lang="en-US" sz="2800" dirty="0"/>
              <a:t>Job satisfaction</a:t>
            </a:r>
          </a:p>
        </p:txBody>
      </p:sp>
    </p:spTree>
    <p:extLst>
      <p:ext uri="{BB962C8B-B14F-4D97-AF65-F5344CB8AC3E}">
        <p14:creationId xmlns:p14="http://schemas.microsoft.com/office/powerpoint/2010/main" val="27565797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19EE1-15AE-4BF3-ACAA-60B629ACF206}"/>
              </a:ext>
            </a:extLst>
          </p:cNvPr>
          <p:cNvSpPr>
            <a:spLocks noGrp="1"/>
          </p:cNvSpPr>
          <p:nvPr>
            <p:ph type="title"/>
          </p:nvPr>
        </p:nvSpPr>
        <p:spPr>
          <a:xfrm>
            <a:off x="1382486" y="119453"/>
            <a:ext cx="10515600" cy="1325563"/>
          </a:xfrm>
        </p:spPr>
        <p:txBody>
          <a:bodyPr/>
          <a:lstStyle/>
          <a:p>
            <a:r>
              <a:rPr lang="en-US" b="1" dirty="0"/>
              <a:t>Governance Proposals</a:t>
            </a:r>
          </a:p>
        </p:txBody>
      </p:sp>
      <p:sp>
        <p:nvSpPr>
          <p:cNvPr id="4" name="Content Placeholder 2">
            <a:extLst>
              <a:ext uri="{FF2B5EF4-FFF2-40B4-BE49-F238E27FC236}">
                <a16:creationId xmlns:a16="http://schemas.microsoft.com/office/drawing/2014/main" id="{111384DC-2CEB-42D5-9F3C-6199EF3F26BC}"/>
              </a:ext>
            </a:extLst>
          </p:cNvPr>
          <p:cNvSpPr>
            <a:spLocks noGrp="1"/>
          </p:cNvSpPr>
          <p:nvPr>
            <p:ph idx="1"/>
          </p:nvPr>
        </p:nvSpPr>
        <p:spPr>
          <a:xfrm>
            <a:off x="707571" y="1301426"/>
            <a:ext cx="10858500" cy="1256717"/>
          </a:xfrm>
        </p:spPr>
        <p:txBody>
          <a:bodyPr>
            <a:normAutofit/>
          </a:bodyPr>
          <a:lstStyle/>
          <a:p>
            <a:r>
              <a:rPr lang="en-US" dirty="0">
                <a:latin typeface="Calibri" panose="020F0502020204030204" pitchFamily="34" charset="0"/>
                <a:cs typeface="Calibri" panose="020F0502020204030204" pitchFamily="34" charset="0"/>
              </a:rPr>
              <a:t>Bi-directional communication and ensuring that physicians have an appropriate voice in change priorities, design, and management</a:t>
            </a:r>
            <a:endParaRPr lang="en-US" dirty="0">
              <a:solidFill>
                <a:schemeClr val="tx1"/>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BC7D3CEE-E4BB-42E7-A19F-8BCE9A4FE320}"/>
              </a:ext>
            </a:extLst>
          </p:cNvPr>
          <p:cNvPicPr>
            <a:picLocks noChangeAspect="1"/>
          </p:cNvPicPr>
          <p:nvPr/>
        </p:nvPicPr>
        <p:blipFill rotWithShape="1">
          <a:blip r:embed="rId2"/>
          <a:srcRect l="38304" t="45476" r="44955" b="27619"/>
          <a:stretch/>
        </p:blipFill>
        <p:spPr>
          <a:xfrm>
            <a:off x="157406" y="2193471"/>
            <a:ext cx="11740680" cy="3537858"/>
          </a:xfrm>
          <a:prstGeom prst="rect">
            <a:avLst/>
          </a:prstGeom>
        </p:spPr>
      </p:pic>
    </p:spTree>
    <p:extLst>
      <p:ext uri="{BB962C8B-B14F-4D97-AF65-F5344CB8AC3E}">
        <p14:creationId xmlns:p14="http://schemas.microsoft.com/office/powerpoint/2010/main" val="38709012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19EE1-15AE-4BF3-ACAA-60B629ACF206}"/>
              </a:ext>
            </a:extLst>
          </p:cNvPr>
          <p:cNvSpPr>
            <a:spLocks noGrp="1"/>
          </p:cNvSpPr>
          <p:nvPr>
            <p:ph type="title"/>
          </p:nvPr>
        </p:nvSpPr>
        <p:spPr>
          <a:xfrm>
            <a:off x="1382486" y="119453"/>
            <a:ext cx="10515600" cy="1325563"/>
          </a:xfrm>
        </p:spPr>
        <p:txBody>
          <a:bodyPr/>
          <a:lstStyle/>
          <a:p>
            <a:r>
              <a:rPr lang="en-US" b="1" dirty="0"/>
              <a:t>Workflow Proposals</a:t>
            </a:r>
          </a:p>
        </p:txBody>
      </p:sp>
      <p:sp>
        <p:nvSpPr>
          <p:cNvPr id="4" name="Content Placeholder 2">
            <a:extLst>
              <a:ext uri="{FF2B5EF4-FFF2-40B4-BE49-F238E27FC236}">
                <a16:creationId xmlns:a16="http://schemas.microsoft.com/office/drawing/2014/main" id="{111384DC-2CEB-42D5-9F3C-6199EF3F26BC}"/>
              </a:ext>
            </a:extLst>
          </p:cNvPr>
          <p:cNvSpPr>
            <a:spLocks noGrp="1"/>
          </p:cNvSpPr>
          <p:nvPr>
            <p:ph idx="1"/>
          </p:nvPr>
        </p:nvSpPr>
        <p:spPr>
          <a:xfrm>
            <a:off x="707571" y="1301426"/>
            <a:ext cx="10858500" cy="1256717"/>
          </a:xfrm>
        </p:spPr>
        <p:txBody>
          <a:bodyPr>
            <a:normAutofit/>
          </a:bodyPr>
          <a:lstStyle/>
          <a:p>
            <a:r>
              <a:rPr lang="en-US" dirty="0">
                <a:latin typeface="Calibri" panose="020F0502020204030204" pitchFamily="34" charset="0"/>
                <a:cs typeface="Calibri" panose="020F0502020204030204" pitchFamily="34" charset="0"/>
              </a:rPr>
              <a:t>Determining best practices to help practices streamline procedures and processes and right size support staff resources to reduce physician administrative burden</a:t>
            </a:r>
            <a:endParaRPr lang="en-US" dirty="0">
              <a:solidFill>
                <a:schemeClr val="tx1"/>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B3386F5-2482-4E11-A0F7-63D79F9B242F}"/>
              </a:ext>
            </a:extLst>
          </p:cNvPr>
          <p:cNvPicPr>
            <a:picLocks noChangeAspect="1"/>
          </p:cNvPicPr>
          <p:nvPr/>
        </p:nvPicPr>
        <p:blipFill rotWithShape="1">
          <a:blip r:embed="rId2"/>
          <a:srcRect l="38431" t="42651" r="41500" b="22801"/>
          <a:stretch/>
        </p:blipFill>
        <p:spPr>
          <a:xfrm>
            <a:off x="374725" y="2760133"/>
            <a:ext cx="11442549" cy="3693306"/>
          </a:xfrm>
          <a:prstGeom prst="rect">
            <a:avLst/>
          </a:prstGeom>
        </p:spPr>
      </p:pic>
    </p:spTree>
    <p:extLst>
      <p:ext uri="{BB962C8B-B14F-4D97-AF65-F5344CB8AC3E}">
        <p14:creationId xmlns:p14="http://schemas.microsoft.com/office/powerpoint/2010/main" val="23094595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E330C3A-C86B-46A5-BBDD-3B2F07C4B21C}"/>
              </a:ext>
            </a:extLst>
          </p:cNvPr>
          <p:cNvPicPr>
            <a:picLocks noChangeAspect="1"/>
          </p:cNvPicPr>
          <p:nvPr/>
        </p:nvPicPr>
        <p:blipFill rotWithShape="1">
          <a:blip r:embed="rId2"/>
          <a:srcRect l="38577" t="13889" r="40486" b="3114"/>
          <a:stretch/>
        </p:blipFill>
        <p:spPr>
          <a:xfrm>
            <a:off x="1516741" y="0"/>
            <a:ext cx="9168395" cy="6814457"/>
          </a:xfrm>
          <a:prstGeom prst="rect">
            <a:avLst/>
          </a:prstGeom>
          <a:ln>
            <a:solidFill>
              <a:schemeClr val="tx1"/>
            </a:solidFill>
          </a:ln>
        </p:spPr>
      </p:pic>
    </p:spTree>
    <p:extLst>
      <p:ext uri="{BB962C8B-B14F-4D97-AF65-F5344CB8AC3E}">
        <p14:creationId xmlns:p14="http://schemas.microsoft.com/office/powerpoint/2010/main" val="22597021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7988C0-1AC8-41CB-8821-BB3EFB465524}"/>
              </a:ext>
            </a:extLst>
          </p:cNvPr>
          <p:cNvSpPr>
            <a:spLocks noGrp="1"/>
          </p:cNvSpPr>
          <p:nvPr>
            <p:ph idx="1"/>
          </p:nvPr>
        </p:nvSpPr>
        <p:spPr>
          <a:xfrm>
            <a:off x="767443" y="990600"/>
            <a:ext cx="10667999" cy="5676637"/>
          </a:xfrm>
        </p:spPr>
        <p:txBody>
          <a:bodyPr>
            <a:normAutofit fontScale="77500" lnSpcReduction="20000"/>
          </a:bodyPr>
          <a:lstStyle/>
          <a:p>
            <a:r>
              <a:rPr lang="en-US" dirty="0">
                <a:solidFill>
                  <a:schemeClr val="tx1"/>
                </a:solidFill>
                <a:latin typeface="Calibri" panose="020F0502020204030204" pitchFamily="34" charset="0"/>
                <a:cs typeface="Calibri" panose="020F0502020204030204" pitchFamily="34" charset="0"/>
              </a:rPr>
              <a:t>Focus on building infrastructure that helps to lessen burdens on physicians</a:t>
            </a:r>
          </a:p>
          <a:p>
            <a:r>
              <a:rPr lang="en-US" dirty="0">
                <a:solidFill>
                  <a:schemeClr val="tx1"/>
                </a:solidFill>
                <a:latin typeface="Calibri" panose="020F0502020204030204" pitchFamily="34" charset="0"/>
                <a:cs typeface="Calibri" panose="020F0502020204030204" pitchFamily="34" charset="0"/>
              </a:rPr>
              <a:t>One on one </a:t>
            </a:r>
            <a:r>
              <a:rPr lang="en-US" dirty="0" err="1">
                <a:solidFill>
                  <a:schemeClr val="tx1"/>
                </a:solidFill>
                <a:latin typeface="Calibri" panose="020F0502020204030204" pitchFamily="34" charset="0"/>
                <a:cs typeface="Calibri" panose="020F0502020204030204" pitchFamily="34" charset="0"/>
              </a:rPr>
              <a:t>powerscribe</a:t>
            </a:r>
            <a:r>
              <a:rPr lang="en-US" dirty="0">
                <a:solidFill>
                  <a:schemeClr val="tx1"/>
                </a:solidFill>
                <a:latin typeface="Calibri" panose="020F0502020204030204" pitchFamily="34" charset="0"/>
                <a:cs typeface="Calibri" panose="020F0502020204030204" pitchFamily="34" charset="0"/>
              </a:rPr>
              <a:t> training</a:t>
            </a:r>
          </a:p>
          <a:p>
            <a:r>
              <a:rPr lang="en-US" dirty="0">
                <a:solidFill>
                  <a:schemeClr val="tx1"/>
                </a:solidFill>
                <a:latin typeface="Calibri" panose="020F0502020204030204" pitchFamily="34" charset="0"/>
                <a:cs typeface="Calibri" panose="020F0502020204030204" pitchFamily="34" charset="0"/>
              </a:rPr>
              <a:t>Subscriptions to “dragon anywhere”</a:t>
            </a:r>
          </a:p>
          <a:p>
            <a:r>
              <a:rPr lang="en-US" dirty="0">
                <a:solidFill>
                  <a:schemeClr val="tx1"/>
                </a:solidFill>
                <a:latin typeface="Calibri" panose="020F0502020204030204" pitchFamily="34" charset="0"/>
                <a:cs typeface="Calibri" panose="020F0502020204030204" pitchFamily="34" charset="0"/>
              </a:rPr>
              <a:t>Harvard CV service</a:t>
            </a:r>
          </a:p>
          <a:p>
            <a:r>
              <a:rPr lang="en-US" dirty="0">
                <a:solidFill>
                  <a:schemeClr val="tx1"/>
                </a:solidFill>
                <a:latin typeface="Calibri" panose="020F0502020204030204" pitchFamily="34" charset="0"/>
                <a:cs typeface="Calibri" panose="020F0502020204030204" pitchFamily="34" charset="0"/>
              </a:rPr>
              <a:t>Radiology faculty lunch breaks (chance to see other staff during the workday)</a:t>
            </a:r>
          </a:p>
          <a:p>
            <a:r>
              <a:rPr lang="en-US" dirty="0">
                <a:solidFill>
                  <a:schemeClr val="tx1"/>
                </a:solidFill>
                <a:latin typeface="Calibri" panose="020F0502020204030204" pitchFamily="34" charset="0"/>
                <a:cs typeface="Calibri" panose="020F0502020204030204" pitchFamily="34" charset="0"/>
              </a:rPr>
              <a:t>More funding to provide food for divisional teaching, administrative and social informal meetings that occur over breakfast and lunch</a:t>
            </a:r>
          </a:p>
          <a:p>
            <a:r>
              <a:rPr lang="en-US" dirty="0">
                <a:solidFill>
                  <a:schemeClr val="tx1"/>
                </a:solidFill>
                <a:latin typeface="Calibri" panose="020F0502020204030204" pitchFamily="34" charset="0"/>
                <a:cs typeface="Calibri" panose="020F0502020204030204" pitchFamily="34" charset="0"/>
              </a:rPr>
              <a:t>Decrease non-family friendly events after hours</a:t>
            </a:r>
          </a:p>
          <a:p>
            <a:r>
              <a:rPr lang="en-US" dirty="0">
                <a:solidFill>
                  <a:schemeClr val="tx1"/>
                </a:solidFill>
                <a:latin typeface="Calibri" panose="020F0502020204030204" pitchFamily="34" charset="0"/>
                <a:cs typeface="Calibri" panose="020F0502020204030204" pitchFamily="34" charset="0"/>
              </a:rPr>
              <a:t>Classes on physician burnout, finances and retirement planning</a:t>
            </a:r>
          </a:p>
          <a:p>
            <a:r>
              <a:rPr lang="en-US" dirty="0">
                <a:solidFill>
                  <a:schemeClr val="tx1"/>
                </a:solidFill>
                <a:latin typeface="Calibri" panose="020F0502020204030204" pitchFamily="34" charset="0"/>
                <a:cs typeface="Calibri" panose="020F0502020204030204" pitchFamily="34" charset="0"/>
              </a:rPr>
              <a:t>More wellness activities and opportunities for mentorship</a:t>
            </a:r>
          </a:p>
          <a:p>
            <a:r>
              <a:rPr lang="en-US" dirty="0">
                <a:solidFill>
                  <a:schemeClr val="tx1"/>
                </a:solidFill>
                <a:latin typeface="Calibri" panose="020F0502020204030204" pitchFamily="34" charset="0"/>
                <a:cs typeface="Calibri" panose="020F0502020204030204" pitchFamily="34" charset="0"/>
              </a:rPr>
              <a:t>Leadership classes to all faculty</a:t>
            </a:r>
          </a:p>
          <a:p>
            <a:r>
              <a:rPr lang="en-US" dirty="0">
                <a:solidFill>
                  <a:schemeClr val="tx1"/>
                </a:solidFill>
                <a:latin typeface="Calibri" panose="020F0502020204030204" pitchFamily="34" charset="0"/>
                <a:cs typeface="Calibri" panose="020F0502020204030204" pitchFamily="34" charset="0"/>
              </a:rPr>
              <a:t>Reading cases from home</a:t>
            </a:r>
          </a:p>
          <a:p>
            <a:r>
              <a:rPr lang="en-US" dirty="0">
                <a:solidFill>
                  <a:schemeClr val="tx1"/>
                </a:solidFill>
                <a:latin typeface="Calibri" panose="020F0502020204030204" pitchFamily="34" charset="0"/>
                <a:cs typeface="Calibri" panose="020F0502020204030204" pitchFamily="34" charset="0"/>
              </a:rPr>
              <a:t>Improve situation for breast feeding mothers (space for pumping)</a:t>
            </a:r>
          </a:p>
          <a:p>
            <a:r>
              <a:rPr lang="en-US" dirty="0">
                <a:solidFill>
                  <a:schemeClr val="tx1"/>
                </a:solidFill>
                <a:latin typeface="Calibri" panose="020F0502020204030204" pitchFamily="34" charset="0"/>
                <a:cs typeface="Calibri" panose="020F0502020204030204" pitchFamily="34" charset="0"/>
              </a:rPr>
              <a:t>Professional coaching for career development</a:t>
            </a:r>
          </a:p>
          <a:p>
            <a:r>
              <a:rPr lang="en-US" dirty="0">
                <a:solidFill>
                  <a:schemeClr val="tx1"/>
                </a:solidFill>
                <a:latin typeface="Calibri" panose="020F0502020204030204" pitchFamily="34" charset="0"/>
                <a:cs typeface="Calibri" panose="020F0502020204030204" pitchFamily="34" charset="0"/>
              </a:rPr>
              <a:t>Mini internship in healthcare leadership/industry</a:t>
            </a:r>
          </a:p>
          <a:p>
            <a:r>
              <a:rPr lang="en-US" dirty="0">
                <a:solidFill>
                  <a:schemeClr val="tx1"/>
                </a:solidFill>
                <a:latin typeface="Calibri" panose="020F0502020204030204" pitchFamily="34" charset="0"/>
                <a:cs typeface="Calibri" panose="020F0502020204030204" pitchFamily="34" charset="0"/>
              </a:rPr>
              <a:t>Divisional social events</a:t>
            </a:r>
          </a:p>
          <a:p>
            <a:endParaRPr lang="en-US" dirty="0">
              <a:solidFill>
                <a:schemeClr val="tx1"/>
              </a:solidFill>
              <a:latin typeface="Calibri" panose="020F0502020204030204" pitchFamily="34" charset="0"/>
              <a:cs typeface="Calibri" panose="020F0502020204030204" pitchFamily="34" charset="0"/>
            </a:endParaRPr>
          </a:p>
        </p:txBody>
      </p:sp>
      <p:sp>
        <p:nvSpPr>
          <p:cNvPr id="4" name="Title 1">
            <a:extLst>
              <a:ext uri="{FF2B5EF4-FFF2-40B4-BE49-F238E27FC236}">
                <a16:creationId xmlns:a16="http://schemas.microsoft.com/office/drawing/2014/main" id="{015D953F-AE1D-41CF-B0CE-033EA80934C3}"/>
              </a:ext>
            </a:extLst>
          </p:cNvPr>
          <p:cNvSpPr>
            <a:spLocks noGrp="1"/>
          </p:cNvSpPr>
          <p:nvPr>
            <p:ph type="title"/>
          </p:nvPr>
        </p:nvSpPr>
        <p:spPr>
          <a:xfrm>
            <a:off x="1813475" y="190765"/>
            <a:ext cx="8641165" cy="887585"/>
          </a:xfrm>
        </p:spPr>
        <p:txBody>
          <a:bodyPr>
            <a:normAutofit/>
          </a:bodyPr>
          <a:lstStyle/>
          <a:p>
            <a:r>
              <a:rPr lang="en-US" sz="3600" b="1" dirty="0"/>
              <a:t>Faculty Survey - Radiology</a:t>
            </a:r>
          </a:p>
        </p:txBody>
      </p:sp>
    </p:spTree>
    <p:extLst>
      <p:ext uri="{BB962C8B-B14F-4D97-AF65-F5344CB8AC3E}">
        <p14:creationId xmlns:p14="http://schemas.microsoft.com/office/powerpoint/2010/main" val="5010823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10687" y="1454728"/>
            <a:ext cx="1565564" cy="52231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sp>
        <p:nvSpPr>
          <p:cNvPr id="2" name="Title 1"/>
          <p:cNvSpPr>
            <a:spLocks noGrp="1"/>
          </p:cNvSpPr>
          <p:nvPr>
            <p:ph type="title"/>
          </p:nvPr>
        </p:nvSpPr>
        <p:spPr>
          <a:xfrm>
            <a:off x="1813475" y="190765"/>
            <a:ext cx="8641165" cy="887585"/>
          </a:xfrm>
        </p:spPr>
        <p:txBody>
          <a:bodyPr>
            <a:normAutofit fontScale="90000"/>
          </a:bodyPr>
          <a:lstStyle/>
          <a:p>
            <a:r>
              <a:rPr lang="en-US" sz="3600" dirty="0"/>
              <a:t>$95,000/year for three years by the MGPO for Dept. of Radiology</a:t>
            </a:r>
          </a:p>
        </p:txBody>
      </p:sp>
      <p:cxnSp>
        <p:nvCxnSpPr>
          <p:cNvPr id="5" name="Straight Connector 4"/>
          <p:cNvCxnSpPr/>
          <p:nvPr/>
        </p:nvCxnSpPr>
        <p:spPr>
          <a:xfrm>
            <a:off x="1524000" y="1333764"/>
            <a:ext cx="9144000"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1" name="Group 10"/>
          <p:cNvGrpSpPr/>
          <p:nvPr/>
        </p:nvGrpSpPr>
        <p:grpSpPr>
          <a:xfrm flipH="1">
            <a:off x="1813475" y="1939473"/>
            <a:ext cx="2824786" cy="757337"/>
            <a:chOff x="230842" y="3952137"/>
            <a:chExt cx="1729617" cy="680073"/>
          </a:xfrm>
        </p:grpSpPr>
        <p:sp>
          <p:nvSpPr>
            <p:cNvPr id="12" name="Chevron 11"/>
            <p:cNvSpPr/>
            <p:nvPr/>
          </p:nvSpPr>
          <p:spPr>
            <a:xfrm rot="10800000">
              <a:off x="230842" y="3952766"/>
              <a:ext cx="1729617" cy="679444"/>
            </a:xfrm>
            <a:prstGeom prst="chevron">
              <a:avLst/>
            </a:prstGeom>
            <a:gradFill flip="none" rotWithShape="1">
              <a:gsLst>
                <a:gs pos="53000">
                  <a:srgbClr val="000000">
                    <a:lumMod val="75000"/>
                    <a:lumOff val="25000"/>
                  </a:srgbClr>
                </a:gs>
                <a:gs pos="100000">
                  <a:srgbClr val="FFFFFF"/>
                </a:gs>
              </a:gsLst>
              <a:lin ang="0" scaled="1"/>
              <a:tileRect/>
            </a:gradFill>
            <a:ln w="9525" cap="flat" cmpd="sng" algn="ctr">
              <a:solidFill>
                <a:srgbClr val="000000"/>
              </a:solidFill>
              <a:prstDash val="solid"/>
            </a:ln>
            <a:effectLst>
              <a:outerShdw blurRad="40000" dist="23000" dir="5400000" rotWithShape="0">
                <a:srgbClr val="000000">
                  <a:alpha val="35000"/>
                </a:srgbClr>
              </a:outerShdw>
            </a:effectLst>
          </p:spPr>
          <p:txBody>
            <a:bodyPr anchor="ctr"/>
            <a:lstStyle/>
            <a:p>
              <a:pPr algn="ctr">
                <a:defRPr/>
              </a:pPr>
              <a:endParaRPr lang="en-US" sz="2400" kern="0" dirty="0">
                <a:solidFill>
                  <a:prstClr val="white"/>
                </a:solidFill>
                <a:latin typeface="Univers 47 CondensedLight"/>
                <a:ea typeface="ＭＳ Ｐゴシック"/>
              </a:endParaRPr>
            </a:p>
          </p:txBody>
        </p:sp>
        <p:sp>
          <p:nvSpPr>
            <p:cNvPr id="14" name="TextBox 13"/>
            <p:cNvSpPr txBox="1"/>
            <p:nvPr/>
          </p:nvSpPr>
          <p:spPr>
            <a:xfrm>
              <a:off x="451377" y="3952137"/>
              <a:ext cx="1305297" cy="331653"/>
            </a:xfrm>
            <a:prstGeom prst="rect">
              <a:avLst/>
            </a:prstGeom>
            <a:noFill/>
          </p:spPr>
          <p:txBody>
            <a:bodyPr wrap="square" rtlCol="0">
              <a:spAutoFit/>
            </a:bodyPr>
            <a:lstStyle/>
            <a:p>
              <a:pPr algn="ctr" defTabSz="457200">
                <a:defRPr/>
              </a:pPr>
              <a:r>
                <a:rPr lang="en-US" dirty="0">
                  <a:solidFill>
                    <a:prstClr val="white"/>
                  </a:solidFill>
                  <a:latin typeface="Calibri"/>
                  <a:ea typeface="ＭＳ Ｐゴシック" charset="0"/>
                </a:rPr>
                <a:t>Efficiency of Practice</a:t>
              </a:r>
            </a:p>
          </p:txBody>
        </p:sp>
      </p:grpSp>
      <p:sp>
        <p:nvSpPr>
          <p:cNvPr id="10" name="TextBox 9">
            <a:extLst>
              <a:ext uri="{FF2B5EF4-FFF2-40B4-BE49-F238E27FC236}">
                <a16:creationId xmlns:a16="http://schemas.microsoft.com/office/drawing/2014/main" id="{0857D065-52F6-4A3C-A2FB-15ABA5D4D2F4}"/>
              </a:ext>
            </a:extLst>
          </p:cNvPr>
          <p:cNvSpPr txBox="1"/>
          <p:nvPr/>
        </p:nvSpPr>
        <p:spPr>
          <a:xfrm flipH="1">
            <a:off x="2109828" y="3312446"/>
            <a:ext cx="2167283" cy="369332"/>
          </a:xfrm>
          <a:prstGeom prst="rect">
            <a:avLst/>
          </a:prstGeom>
          <a:noFill/>
        </p:spPr>
        <p:txBody>
          <a:bodyPr wrap="square" rtlCol="0">
            <a:spAutoFit/>
          </a:bodyPr>
          <a:lstStyle/>
          <a:p>
            <a:pPr algn="ctr" defTabSz="457200">
              <a:defRPr/>
            </a:pPr>
            <a:r>
              <a:rPr lang="en-US" dirty="0">
                <a:solidFill>
                  <a:prstClr val="white"/>
                </a:solidFill>
                <a:latin typeface="Calibri"/>
              </a:rPr>
              <a:t>Culture of wellness</a:t>
            </a:r>
          </a:p>
        </p:txBody>
      </p:sp>
      <p:grpSp>
        <p:nvGrpSpPr>
          <p:cNvPr id="13" name="Group 12">
            <a:extLst>
              <a:ext uri="{FF2B5EF4-FFF2-40B4-BE49-F238E27FC236}">
                <a16:creationId xmlns:a16="http://schemas.microsoft.com/office/drawing/2014/main" id="{43919013-261F-4561-BBC1-9B21159BC3B6}"/>
              </a:ext>
            </a:extLst>
          </p:cNvPr>
          <p:cNvGrpSpPr/>
          <p:nvPr/>
        </p:nvGrpSpPr>
        <p:grpSpPr>
          <a:xfrm flipH="1">
            <a:off x="1813477" y="3312445"/>
            <a:ext cx="2824784" cy="771877"/>
            <a:chOff x="230842" y="3939081"/>
            <a:chExt cx="1729617" cy="693129"/>
          </a:xfrm>
        </p:grpSpPr>
        <p:sp>
          <p:nvSpPr>
            <p:cNvPr id="15" name="Chevron 39">
              <a:extLst>
                <a:ext uri="{FF2B5EF4-FFF2-40B4-BE49-F238E27FC236}">
                  <a16:creationId xmlns:a16="http://schemas.microsoft.com/office/drawing/2014/main" id="{C5DC930E-F0E8-490F-AE7C-6527735DEC7D}"/>
                </a:ext>
              </a:extLst>
            </p:cNvPr>
            <p:cNvSpPr/>
            <p:nvPr/>
          </p:nvSpPr>
          <p:spPr>
            <a:xfrm rot="10800000">
              <a:off x="230842" y="3952766"/>
              <a:ext cx="1729617" cy="679444"/>
            </a:xfrm>
            <a:prstGeom prst="chevron">
              <a:avLst/>
            </a:prstGeom>
            <a:gradFill flip="none" rotWithShape="1">
              <a:gsLst>
                <a:gs pos="53000">
                  <a:srgbClr val="000000">
                    <a:lumMod val="75000"/>
                    <a:lumOff val="25000"/>
                  </a:srgbClr>
                </a:gs>
                <a:gs pos="100000">
                  <a:srgbClr val="FFFFFF"/>
                </a:gs>
              </a:gsLst>
              <a:lin ang="0" scaled="1"/>
              <a:tileRect/>
            </a:gradFill>
            <a:ln w="9525" cap="flat" cmpd="sng" algn="ctr">
              <a:solidFill>
                <a:srgbClr val="000000"/>
              </a:solidFill>
              <a:prstDash val="solid"/>
            </a:ln>
            <a:effectLst>
              <a:outerShdw blurRad="40000" dist="23000" dir="5400000" rotWithShape="0">
                <a:srgbClr val="000000">
                  <a:alpha val="35000"/>
                </a:srgbClr>
              </a:outerShdw>
            </a:effectLst>
          </p:spPr>
          <p:txBody>
            <a:bodyPr anchor="ctr"/>
            <a:lstStyle/>
            <a:p>
              <a:pPr algn="ctr">
                <a:defRPr/>
              </a:pPr>
              <a:endParaRPr lang="en-US" kern="0" dirty="0">
                <a:solidFill>
                  <a:prstClr val="white"/>
                </a:solidFill>
                <a:latin typeface="Univers 47 CondensedLight"/>
                <a:ea typeface="ＭＳ Ｐゴシック"/>
              </a:endParaRPr>
            </a:p>
          </p:txBody>
        </p:sp>
        <p:sp>
          <p:nvSpPr>
            <p:cNvPr id="16" name="TextBox 15">
              <a:extLst>
                <a:ext uri="{FF2B5EF4-FFF2-40B4-BE49-F238E27FC236}">
                  <a16:creationId xmlns:a16="http://schemas.microsoft.com/office/drawing/2014/main" id="{31F5DFA7-2281-47AC-BC91-C815A4756ED8}"/>
                </a:ext>
              </a:extLst>
            </p:cNvPr>
            <p:cNvSpPr txBox="1"/>
            <p:nvPr/>
          </p:nvSpPr>
          <p:spPr>
            <a:xfrm>
              <a:off x="451975" y="3939081"/>
              <a:ext cx="1327029" cy="331652"/>
            </a:xfrm>
            <a:prstGeom prst="rect">
              <a:avLst/>
            </a:prstGeom>
            <a:noFill/>
          </p:spPr>
          <p:txBody>
            <a:bodyPr wrap="square" rtlCol="0">
              <a:spAutoFit/>
            </a:bodyPr>
            <a:lstStyle/>
            <a:p>
              <a:pPr algn="ctr" defTabSz="457200">
                <a:defRPr/>
              </a:pPr>
              <a:r>
                <a:rPr lang="en-US" dirty="0">
                  <a:solidFill>
                    <a:prstClr val="white"/>
                  </a:solidFill>
                  <a:latin typeface="Calibri"/>
                </a:rPr>
                <a:t>Culture of wellness</a:t>
              </a:r>
            </a:p>
          </p:txBody>
        </p:sp>
      </p:grpSp>
      <p:grpSp>
        <p:nvGrpSpPr>
          <p:cNvPr id="25" name="Group 24">
            <a:extLst>
              <a:ext uri="{FF2B5EF4-FFF2-40B4-BE49-F238E27FC236}">
                <a16:creationId xmlns:a16="http://schemas.microsoft.com/office/drawing/2014/main" id="{F9DAFE87-EF67-411E-9DC8-2A4A07265A5C}"/>
              </a:ext>
            </a:extLst>
          </p:cNvPr>
          <p:cNvGrpSpPr/>
          <p:nvPr/>
        </p:nvGrpSpPr>
        <p:grpSpPr>
          <a:xfrm flipH="1">
            <a:off x="1755981" y="4835033"/>
            <a:ext cx="2824784" cy="756637"/>
            <a:chOff x="266047" y="4510106"/>
            <a:chExt cx="1729617" cy="679444"/>
          </a:xfrm>
        </p:grpSpPr>
        <p:sp>
          <p:nvSpPr>
            <p:cNvPr id="26" name="Chevron 39">
              <a:extLst>
                <a:ext uri="{FF2B5EF4-FFF2-40B4-BE49-F238E27FC236}">
                  <a16:creationId xmlns:a16="http://schemas.microsoft.com/office/drawing/2014/main" id="{915B3B31-3C98-4C2E-A9EA-5389E4847BD3}"/>
                </a:ext>
              </a:extLst>
            </p:cNvPr>
            <p:cNvSpPr/>
            <p:nvPr/>
          </p:nvSpPr>
          <p:spPr>
            <a:xfrm rot="10800000">
              <a:off x="266047" y="4510106"/>
              <a:ext cx="1729617" cy="679444"/>
            </a:xfrm>
            <a:prstGeom prst="chevron">
              <a:avLst/>
            </a:prstGeom>
            <a:gradFill flip="none" rotWithShape="1">
              <a:gsLst>
                <a:gs pos="53000">
                  <a:srgbClr val="000000">
                    <a:lumMod val="75000"/>
                    <a:lumOff val="25000"/>
                  </a:srgbClr>
                </a:gs>
                <a:gs pos="100000">
                  <a:srgbClr val="FFFFFF"/>
                </a:gs>
              </a:gsLst>
              <a:lin ang="0" scaled="1"/>
              <a:tileRect/>
            </a:gradFill>
            <a:ln w="9525" cap="flat" cmpd="sng" algn="ctr">
              <a:solidFill>
                <a:srgbClr val="000000"/>
              </a:solidFill>
              <a:prstDash val="solid"/>
            </a:ln>
            <a:effectLst>
              <a:outerShdw blurRad="40000" dist="23000" dir="5400000" rotWithShape="0">
                <a:srgbClr val="000000">
                  <a:alpha val="35000"/>
                </a:srgbClr>
              </a:outerShdw>
            </a:effectLst>
          </p:spPr>
          <p:txBody>
            <a:bodyPr anchor="ctr"/>
            <a:lstStyle/>
            <a:p>
              <a:pPr algn="ctr">
                <a:defRPr/>
              </a:pPr>
              <a:endParaRPr lang="en-US" kern="0" dirty="0">
                <a:solidFill>
                  <a:prstClr val="white"/>
                </a:solidFill>
                <a:latin typeface="Univers 47 CondensedLight"/>
                <a:ea typeface="ＭＳ Ｐゴシック"/>
              </a:endParaRPr>
            </a:p>
          </p:txBody>
        </p:sp>
        <p:sp>
          <p:nvSpPr>
            <p:cNvPr id="27" name="TextBox 26">
              <a:extLst>
                <a:ext uri="{FF2B5EF4-FFF2-40B4-BE49-F238E27FC236}">
                  <a16:creationId xmlns:a16="http://schemas.microsoft.com/office/drawing/2014/main" id="{EAEFD455-EB5D-443E-94DC-861E1EB2056F}"/>
                </a:ext>
              </a:extLst>
            </p:cNvPr>
            <p:cNvSpPr txBox="1"/>
            <p:nvPr/>
          </p:nvSpPr>
          <p:spPr>
            <a:xfrm>
              <a:off x="451975" y="4518835"/>
              <a:ext cx="1357761" cy="580392"/>
            </a:xfrm>
            <a:prstGeom prst="rect">
              <a:avLst/>
            </a:prstGeom>
            <a:noFill/>
          </p:spPr>
          <p:txBody>
            <a:bodyPr wrap="square" rtlCol="0">
              <a:spAutoFit/>
            </a:bodyPr>
            <a:lstStyle/>
            <a:p>
              <a:pPr algn="ctr" defTabSz="457200">
                <a:defRPr/>
              </a:pPr>
              <a:r>
                <a:rPr lang="en-US" dirty="0">
                  <a:solidFill>
                    <a:prstClr val="white"/>
                  </a:solidFill>
                  <a:latin typeface="Calibri"/>
                </a:rPr>
                <a:t>Personal/Career support</a:t>
              </a:r>
            </a:p>
          </p:txBody>
        </p:sp>
      </p:grpSp>
    </p:spTree>
    <p:extLst>
      <p:ext uri="{BB962C8B-B14F-4D97-AF65-F5344CB8AC3E}">
        <p14:creationId xmlns:p14="http://schemas.microsoft.com/office/powerpoint/2010/main" val="898345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10687" y="1454728"/>
            <a:ext cx="1565564" cy="52231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sp>
        <p:nvSpPr>
          <p:cNvPr id="2" name="Title 1"/>
          <p:cNvSpPr>
            <a:spLocks noGrp="1"/>
          </p:cNvSpPr>
          <p:nvPr>
            <p:ph type="title"/>
          </p:nvPr>
        </p:nvSpPr>
        <p:spPr>
          <a:xfrm>
            <a:off x="1813475" y="190765"/>
            <a:ext cx="8641165" cy="887585"/>
          </a:xfrm>
        </p:spPr>
        <p:txBody>
          <a:bodyPr>
            <a:normAutofit fontScale="90000"/>
          </a:bodyPr>
          <a:lstStyle/>
          <a:p>
            <a:r>
              <a:rPr lang="en-US" sz="3600" dirty="0"/>
              <a:t>$95,000/year for three years by the MGPO for Dept. of Radiology</a:t>
            </a:r>
          </a:p>
        </p:txBody>
      </p:sp>
      <p:cxnSp>
        <p:nvCxnSpPr>
          <p:cNvPr id="5" name="Straight Connector 4"/>
          <p:cNvCxnSpPr/>
          <p:nvPr/>
        </p:nvCxnSpPr>
        <p:spPr>
          <a:xfrm>
            <a:off x="1524000" y="1333764"/>
            <a:ext cx="9144000"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1" name="Group 10"/>
          <p:cNvGrpSpPr/>
          <p:nvPr/>
        </p:nvGrpSpPr>
        <p:grpSpPr>
          <a:xfrm flipH="1">
            <a:off x="1813475" y="1939473"/>
            <a:ext cx="2824786" cy="757337"/>
            <a:chOff x="230842" y="3952137"/>
            <a:chExt cx="1729617" cy="680073"/>
          </a:xfrm>
        </p:grpSpPr>
        <p:sp>
          <p:nvSpPr>
            <p:cNvPr id="12" name="Chevron 11"/>
            <p:cNvSpPr/>
            <p:nvPr/>
          </p:nvSpPr>
          <p:spPr>
            <a:xfrm rot="10800000">
              <a:off x="230842" y="3952766"/>
              <a:ext cx="1729617" cy="679444"/>
            </a:xfrm>
            <a:prstGeom prst="chevron">
              <a:avLst/>
            </a:prstGeom>
            <a:gradFill flip="none" rotWithShape="1">
              <a:gsLst>
                <a:gs pos="53000">
                  <a:srgbClr val="000000">
                    <a:lumMod val="75000"/>
                    <a:lumOff val="25000"/>
                  </a:srgbClr>
                </a:gs>
                <a:gs pos="100000">
                  <a:srgbClr val="FFFFFF"/>
                </a:gs>
              </a:gsLst>
              <a:lin ang="0" scaled="1"/>
              <a:tileRect/>
            </a:gradFill>
            <a:ln w="9525" cap="flat" cmpd="sng" algn="ctr">
              <a:solidFill>
                <a:srgbClr val="000000"/>
              </a:solidFill>
              <a:prstDash val="solid"/>
            </a:ln>
            <a:effectLst>
              <a:outerShdw blurRad="40000" dist="23000" dir="5400000" rotWithShape="0">
                <a:srgbClr val="000000">
                  <a:alpha val="35000"/>
                </a:srgbClr>
              </a:outerShdw>
            </a:effectLst>
          </p:spPr>
          <p:txBody>
            <a:bodyPr anchor="ctr"/>
            <a:lstStyle/>
            <a:p>
              <a:pPr algn="ctr">
                <a:defRPr/>
              </a:pPr>
              <a:endParaRPr lang="en-US" kern="0" dirty="0">
                <a:solidFill>
                  <a:prstClr val="white"/>
                </a:solidFill>
                <a:latin typeface="Univers 47 CondensedLight"/>
                <a:ea typeface="ＭＳ Ｐゴシック"/>
              </a:endParaRPr>
            </a:p>
          </p:txBody>
        </p:sp>
        <p:sp>
          <p:nvSpPr>
            <p:cNvPr id="14" name="TextBox 13"/>
            <p:cNvSpPr txBox="1"/>
            <p:nvPr/>
          </p:nvSpPr>
          <p:spPr>
            <a:xfrm>
              <a:off x="434629" y="3952137"/>
              <a:ext cx="1322045" cy="331652"/>
            </a:xfrm>
            <a:prstGeom prst="rect">
              <a:avLst/>
            </a:prstGeom>
            <a:noFill/>
          </p:spPr>
          <p:txBody>
            <a:bodyPr wrap="square" rtlCol="0">
              <a:spAutoFit/>
            </a:bodyPr>
            <a:lstStyle/>
            <a:p>
              <a:pPr algn="ctr" defTabSz="457200">
                <a:defRPr/>
              </a:pPr>
              <a:r>
                <a:rPr lang="en-US" dirty="0">
                  <a:solidFill>
                    <a:prstClr val="white"/>
                  </a:solidFill>
                  <a:latin typeface="Calibri"/>
                </a:rPr>
                <a:t>Efficiency of Practice</a:t>
              </a:r>
            </a:p>
          </p:txBody>
        </p:sp>
      </p:grpSp>
      <p:sp>
        <p:nvSpPr>
          <p:cNvPr id="49" name="TextBox 48"/>
          <p:cNvSpPr txBox="1"/>
          <p:nvPr/>
        </p:nvSpPr>
        <p:spPr>
          <a:xfrm>
            <a:off x="4868083" y="1751481"/>
            <a:ext cx="5586556" cy="4401205"/>
          </a:xfrm>
          <a:prstGeom prst="rect">
            <a:avLst/>
          </a:prstGeom>
          <a:noFill/>
        </p:spPr>
        <p:txBody>
          <a:bodyPr wrap="square" rtlCol="0">
            <a:spAutoFit/>
          </a:bodyPr>
          <a:lstStyle/>
          <a:p>
            <a:pPr marL="123825" indent="-123825" defTabSz="457200">
              <a:buFont typeface="Arial" charset="0"/>
              <a:buChar char="•"/>
              <a:defRPr/>
            </a:pPr>
            <a:r>
              <a:rPr lang="en-US" sz="2800" dirty="0">
                <a:solidFill>
                  <a:prstClr val="black"/>
                </a:solidFill>
                <a:latin typeface="Calibri"/>
              </a:rPr>
              <a:t> Electronic virtual assistant (“Alexa” for Epic)</a:t>
            </a:r>
          </a:p>
          <a:p>
            <a:pPr marL="123825" indent="-123825" defTabSz="457200" fontAlgn="base">
              <a:buFont typeface="Arial" charset="0"/>
              <a:buChar char="•"/>
              <a:defRPr/>
            </a:pPr>
            <a:r>
              <a:rPr lang="en-US" sz="2800" dirty="0">
                <a:solidFill>
                  <a:prstClr val="black"/>
                </a:solidFill>
                <a:latin typeface="Calibri"/>
              </a:rPr>
              <a:t> Nuance Bootcamp </a:t>
            </a:r>
          </a:p>
          <a:p>
            <a:pPr marL="123825" indent="-123825" defTabSz="457200" fontAlgn="base">
              <a:buFont typeface="Arial" charset="0"/>
              <a:buChar char="•"/>
              <a:defRPr/>
            </a:pPr>
            <a:r>
              <a:rPr lang="en-US" sz="2800" dirty="0">
                <a:solidFill>
                  <a:prstClr val="black"/>
                </a:solidFill>
                <a:latin typeface="Calibri"/>
              </a:rPr>
              <a:t> Reading room management/design</a:t>
            </a:r>
          </a:p>
          <a:p>
            <a:pPr marL="581025" lvl="1" indent="-123825" defTabSz="457200">
              <a:buFont typeface="Arial" charset="0"/>
              <a:buChar char="•"/>
              <a:defRPr/>
            </a:pPr>
            <a:r>
              <a:rPr lang="en-US" sz="2800" dirty="0">
                <a:solidFill>
                  <a:prstClr val="black"/>
                </a:solidFill>
                <a:latin typeface="Calibri"/>
              </a:rPr>
              <a:t> Training of RR administrators to answer/transfer incoming calls, direct consults</a:t>
            </a:r>
          </a:p>
          <a:p>
            <a:pPr marL="581025" lvl="1" indent="-123825" defTabSz="457200">
              <a:buFont typeface="Arial" charset="0"/>
              <a:buChar char="•"/>
              <a:defRPr/>
            </a:pPr>
            <a:r>
              <a:rPr lang="en-US" sz="2800" dirty="0">
                <a:solidFill>
                  <a:prstClr val="black"/>
                </a:solidFill>
                <a:latin typeface="Calibri"/>
              </a:rPr>
              <a:t> Signage to direct people to RR administrators</a:t>
            </a:r>
          </a:p>
          <a:p>
            <a:pPr marL="581025" lvl="1" indent="-123825" defTabSz="457200">
              <a:buFont typeface="Arial" charset="0"/>
              <a:buChar char="•"/>
              <a:defRPr/>
            </a:pPr>
            <a:r>
              <a:rPr lang="en-US" sz="2800" dirty="0">
                <a:solidFill>
                  <a:prstClr val="black"/>
                </a:solidFill>
                <a:latin typeface="Calibri"/>
              </a:rPr>
              <a:t> Coffee/Snacks</a:t>
            </a:r>
          </a:p>
        </p:txBody>
      </p:sp>
    </p:spTree>
    <p:extLst>
      <p:ext uri="{BB962C8B-B14F-4D97-AF65-F5344CB8AC3E}">
        <p14:creationId xmlns:p14="http://schemas.microsoft.com/office/powerpoint/2010/main" val="131518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9">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10687" y="1454728"/>
            <a:ext cx="1565564" cy="52231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cxnSp>
        <p:nvCxnSpPr>
          <p:cNvPr id="5" name="Straight Connector 4"/>
          <p:cNvCxnSpPr/>
          <p:nvPr/>
        </p:nvCxnSpPr>
        <p:spPr>
          <a:xfrm>
            <a:off x="1524000" y="1333764"/>
            <a:ext cx="9144000"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39" name="Group 38"/>
          <p:cNvGrpSpPr/>
          <p:nvPr/>
        </p:nvGrpSpPr>
        <p:grpSpPr>
          <a:xfrm flipH="1">
            <a:off x="1813477" y="3312445"/>
            <a:ext cx="2824784" cy="771877"/>
            <a:chOff x="230842" y="3939081"/>
            <a:chExt cx="1729617" cy="693129"/>
          </a:xfrm>
        </p:grpSpPr>
        <p:sp>
          <p:nvSpPr>
            <p:cNvPr id="40" name="Chevron 39"/>
            <p:cNvSpPr/>
            <p:nvPr/>
          </p:nvSpPr>
          <p:spPr>
            <a:xfrm rot="10800000">
              <a:off x="230842" y="3952766"/>
              <a:ext cx="1729617" cy="679444"/>
            </a:xfrm>
            <a:prstGeom prst="chevron">
              <a:avLst/>
            </a:prstGeom>
            <a:gradFill flip="none" rotWithShape="1">
              <a:gsLst>
                <a:gs pos="53000">
                  <a:srgbClr val="000000">
                    <a:lumMod val="75000"/>
                    <a:lumOff val="25000"/>
                  </a:srgbClr>
                </a:gs>
                <a:gs pos="100000">
                  <a:srgbClr val="FFFFFF"/>
                </a:gs>
              </a:gsLst>
              <a:lin ang="0" scaled="1"/>
              <a:tileRect/>
            </a:gradFill>
            <a:ln w="9525" cap="flat" cmpd="sng" algn="ctr">
              <a:solidFill>
                <a:srgbClr val="000000"/>
              </a:solidFill>
              <a:prstDash val="solid"/>
            </a:ln>
            <a:effectLst>
              <a:outerShdw blurRad="40000" dist="23000" dir="5400000" rotWithShape="0">
                <a:srgbClr val="000000">
                  <a:alpha val="35000"/>
                </a:srgbClr>
              </a:outerShdw>
            </a:effectLst>
          </p:spPr>
          <p:txBody>
            <a:bodyPr anchor="ctr"/>
            <a:lstStyle/>
            <a:p>
              <a:pPr algn="ctr">
                <a:defRPr/>
              </a:pPr>
              <a:endParaRPr lang="en-US" kern="0" dirty="0">
                <a:solidFill>
                  <a:prstClr val="white"/>
                </a:solidFill>
                <a:latin typeface="Univers 47 CondensedLight"/>
                <a:ea typeface="ＭＳ Ｐゴシック"/>
              </a:endParaRPr>
            </a:p>
          </p:txBody>
        </p:sp>
        <p:sp>
          <p:nvSpPr>
            <p:cNvPr id="41" name="TextBox 40"/>
            <p:cNvSpPr txBox="1"/>
            <p:nvPr/>
          </p:nvSpPr>
          <p:spPr>
            <a:xfrm>
              <a:off x="451975" y="3939081"/>
              <a:ext cx="1327029" cy="331652"/>
            </a:xfrm>
            <a:prstGeom prst="rect">
              <a:avLst/>
            </a:prstGeom>
            <a:noFill/>
          </p:spPr>
          <p:txBody>
            <a:bodyPr wrap="square" rtlCol="0">
              <a:spAutoFit/>
            </a:bodyPr>
            <a:lstStyle/>
            <a:p>
              <a:pPr algn="ctr" defTabSz="457200">
                <a:defRPr/>
              </a:pPr>
              <a:r>
                <a:rPr lang="en-US" dirty="0">
                  <a:solidFill>
                    <a:prstClr val="white"/>
                  </a:solidFill>
                  <a:latin typeface="Calibri"/>
                </a:rPr>
                <a:t>Culture of wellness</a:t>
              </a:r>
            </a:p>
          </p:txBody>
        </p:sp>
      </p:grpSp>
      <p:sp>
        <p:nvSpPr>
          <p:cNvPr id="49" name="TextBox 48"/>
          <p:cNvSpPr txBox="1"/>
          <p:nvPr/>
        </p:nvSpPr>
        <p:spPr>
          <a:xfrm>
            <a:off x="4573461" y="1779527"/>
            <a:ext cx="5805063" cy="3970318"/>
          </a:xfrm>
          <a:prstGeom prst="rect">
            <a:avLst/>
          </a:prstGeom>
          <a:noFill/>
        </p:spPr>
        <p:txBody>
          <a:bodyPr wrap="square" rtlCol="0">
            <a:spAutoFit/>
          </a:bodyPr>
          <a:lstStyle/>
          <a:p>
            <a:pPr marL="123825" indent="-123825" defTabSz="457200" fontAlgn="base">
              <a:buFont typeface="Arial" charset="0"/>
              <a:buChar char="•"/>
              <a:defRPr/>
            </a:pPr>
            <a:r>
              <a:rPr lang="en-US" sz="2800" dirty="0">
                <a:solidFill>
                  <a:prstClr val="black"/>
                </a:solidFill>
                <a:latin typeface="Calibri"/>
              </a:rPr>
              <a:t> Ergonomics</a:t>
            </a:r>
          </a:p>
          <a:p>
            <a:pPr marL="581025" lvl="1" indent="-123825" defTabSz="457200">
              <a:buFont typeface="Arial" charset="0"/>
              <a:buChar char="•"/>
              <a:defRPr/>
            </a:pPr>
            <a:r>
              <a:rPr lang="en-US" sz="2800" dirty="0">
                <a:solidFill>
                  <a:prstClr val="black"/>
                </a:solidFill>
                <a:latin typeface="Calibri"/>
              </a:rPr>
              <a:t> Continue current efforts, expand to IR</a:t>
            </a:r>
          </a:p>
          <a:p>
            <a:pPr marL="581025" lvl="1" indent="-123825" defTabSz="457200">
              <a:buFont typeface="Arial" charset="0"/>
              <a:buChar char="•"/>
              <a:defRPr/>
            </a:pPr>
            <a:r>
              <a:rPr lang="en-US" sz="2800" dirty="0">
                <a:solidFill>
                  <a:prstClr val="black"/>
                </a:solidFill>
                <a:latin typeface="Calibri"/>
              </a:rPr>
              <a:t> Consultation to teach best ergonomic practices (exercise)</a:t>
            </a:r>
          </a:p>
          <a:p>
            <a:pPr marL="123825" indent="-123825" defTabSz="457200">
              <a:buFont typeface="Arial" charset="0"/>
              <a:buChar char="•"/>
              <a:defRPr/>
            </a:pPr>
            <a:r>
              <a:rPr lang="en-US" sz="2800" dirty="0">
                <a:solidFill>
                  <a:prstClr val="black"/>
                </a:solidFill>
                <a:latin typeface="Calibri"/>
              </a:rPr>
              <a:t> Radiology faculty lunch (1-2/month), divisional social events</a:t>
            </a:r>
          </a:p>
          <a:p>
            <a:pPr marL="123825" indent="-123825" defTabSz="457200">
              <a:buFont typeface="Arial" charset="0"/>
              <a:buChar char="•"/>
              <a:defRPr/>
            </a:pPr>
            <a:r>
              <a:rPr lang="en-US" sz="2800" dirty="0">
                <a:solidFill>
                  <a:prstClr val="black"/>
                </a:solidFill>
                <a:latin typeface="Calibri"/>
              </a:rPr>
              <a:t> Wellness lecture series/seminar (Benson-Henry Institute)</a:t>
            </a:r>
          </a:p>
        </p:txBody>
      </p:sp>
      <p:sp>
        <p:nvSpPr>
          <p:cNvPr id="15" name="Title 1">
            <a:extLst>
              <a:ext uri="{FF2B5EF4-FFF2-40B4-BE49-F238E27FC236}">
                <a16:creationId xmlns:a16="http://schemas.microsoft.com/office/drawing/2014/main" id="{7C3DE6E8-9D06-43BD-8AA7-C0325BC49EEF}"/>
              </a:ext>
            </a:extLst>
          </p:cNvPr>
          <p:cNvSpPr>
            <a:spLocks noGrp="1"/>
          </p:cNvSpPr>
          <p:nvPr>
            <p:ph type="title"/>
          </p:nvPr>
        </p:nvSpPr>
        <p:spPr>
          <a:xfrm>
            <a:off x="1813475" y="190765"/>
            <a:ext cx="8641165" cy="887585"/>
          </a:xfrm>
        </p:spPr>
        <p:txBody>
          <a:bodyPr>
            <a:normAutofit fontScale="90000"/>
          </a:bodyPr>
          <a:lstStyle/>
          <a:p>
            <a:r>
              <a:rPr lang="en-US" sz="3600" dirty="0"/>
              <a:t>$95,000/year for three years by the MGPO for Dept. of Radiology</a:t>
            </a:r>
          </a:p>
        </p:txBody>
      </p:sp>
    </p:spTree>
    <p:extLst>
      <p:ext uri="{BB962C8B-B14F-4D97-AF65-F5344CB8AC3E}">
        <p14:creationId xmlns:p14="http://schemas.microsoft.com/office/powerpoint/2010/main" val="34664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10687" y="1454728"/>
            <a:ext cx="1565564" cy="52231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grpSp>
        <p:nvGrpSpPr>
          <p:cNvPr id="39" name="Group 38"/>
          <p:cNvGrpSpPr/>
          <p:nvPr/>
        </p:nvGrpSpPr>
        <p:grpSpPr>
          <a:xfrm flipH="1">
            <a:off x="1847454" y="4754701"/>
            <a:ext cx="2824784" cy="769534"/>
            <a:chOff x="210038" y="4437968"/>
            <a:chExt cx="1729617" cy="691025"/>
          </a:xfrm>
        </p:grpSpPr>
        <p:sp>
          <p:nvSpPr>
            <p:cNvPr id="40" name="Chevron 39"/>
            <p:cNvSpPr/>
            <p:nvPr/>
          </p:nvSpPr>
          <p:spPr>
            <a:xfrm rot="10800000">
              <a:off x="210038" y="4449549"/>
              <a:ext cx="1729617" cy="679444"/>
            </a:xfrm>
            <a:prstGeom prst="chevron">
              <a:avLst/>
            </a:prstGeom>
            <a:gradFill flip="none" rotWithShape="1">
              <a:gsLst>
                <a:gs pos="53000">
                  <a:srgbClr val="000000">
                    <a:lumMod val="75000"/>
                    <a:lumOff val="25000"/>
                  </a:srgbClr>
                </a:gs>
                <a:gs pos="100000">
                  <a:srgbClr val="FFFFFF"/>
                </a:gs>
              </a:gsLst>
              <a:lin ang="0" scaled="1"/>
              <a:tileRect/>
            </a:gradFill>
            <a:ln w="9525" cap="flat" cmpd="sng" algn="ctr">
              <a:solidFill>
                <a:srgbClr val="000000"/>
              </a:solidFill>
              <a:prstDash val="solid"/>
            </a:ln>
            <a:effectLst>
              <a:outerShdw blurRad="40000" dist="23000" dir="5400000" rotWithShape="0">
                <a:srgbClr val="000000">
                  <a:alpha val="35000"/>
                </a:srgbClr>
              </a:outerShdw>
            </a:effectLst>
          </p:spPr>
          <p:txBody>
            <a:bodyPr anchor="ctr"/>
            <a:lstStyle/>
            <a:p>
              <a:pPr algn="ctr">
                <a:defRPr/>
              </a:pPr>
              <a:endParaRPr lang="en-US" kern="0" dirty="0">
                <a:solidFill>
                  <a:prstClr val="white"/>
                </a:solidFill>
                <a:latin typeface="Univers 47 CondensedLight"/>
                <a:ea typeface="ＭＳ Ｐゴシック"/>
              </a:endParaRPr>
            </a:p>
          </p:txBody>
        </p:sp>
        <p:sp>
          <p:nvSpPr>
            <p:cNvPr id="41" name="TextBox 40"/>
            <p:cNvSpPr txBox="1"/>
            <p:nvPr/>
          </p:nvSpPr>
          <p:spPr>
            <a:xfrm>
              <a:off x="416770" y="4437968"/>
              <a:ext cx="1357761" cy="580391"/>
            </a:xfrm>
            <a:prstGeom prst="rect">
              <a:avLst/>
            </a:prstGeom>
            <a:noFill/>
          </p:spPr>
          <p:txBody>
            <a:bodyPr wrap="square" rtlCol="0">
              <a:spAutoFit/>
            </a:bodyPr>
            <a:lstStyle/>
            <a:p>
              <a:pPr algn="ctr" defTabSz="457200">
                <a:defRPr/>
              </a:pPr>
              <a:r>
                <a:rPr lang="en-US" dirty="0">
                  <a:solidFill>
                    <a:prstClr val="white"/>
                  </a:solidFill>
                  <a:latin typeface="Calibri"/>
                </a:rPr>
                <a:t>Personal/Career support</a:t>
              </a:r>
            </a:p>
          </p:txBody>
        </p:sp>
      </p:grpSp>
      <p:sp>
        <p:nvSpPr>
          <p:cNvPr id="49" name="TextBox 48"/>
          <p:cNvSpPr txBox="1"/>
          <p:nvPr/>
        </p:nvSpPr>
        <p:spPr>
          <a:xfrm>
            <a:off x="4540591" y="1704693"/>
            <a:ext cx="6061007" cy="3970318"/>
          </a:xfrm>
          <a:prstGeom prst="rect">
            <a:avLst/>
          </a:prstGeom>
          <a:noFill/>
        </p:spPr>
        <p:txBody>
          <a:bodyPr wrap="square" rtlCol="0">
            <a:spAutoFit/>
          </a:bodyPr>
          <a:lstStyle/>
          <a:p>
            <a:pPr marL="123825" indent="-123825" defTabSz="457200" fontAlgn="base">
              <a:buFont typeface="Arial" charset="0"/>
              <a:buChar char="•"/>
              <a:defRPr/>
            </a:pPr>
            <a:r>
              <a:rPr lang="en-US" sz="2800" dirty="0">
                <a:solidFill>
                  <a:prstClr val="black"/>
                </a:solidFill>
                <a:latin typeface="Calibri"/>
              </a:rPr>
              <a:t> HMS CV consultation</a:t>
            </a:r>
          </a:p>
          <a:p>
            <a:pPr marL="581025" lvl="1" indent="-123825" defTabSz="457200">
              <a:buFont typeface="Arial" charset="0"/>
              <a:buChar char="•"/>
              <a:defRPr/>
            </a:pPr>
            <a:r>
              <a:rPr lang="en-US" sz="2800" dirty="0">
                <a:solidFill>
                  <a:prstClr val="black"/>
                </a:solidFill>
                <a:latin typeface="Calibri"/>
              </a:rPr>
              <a:t> CrimsonCV.com; training of assistants to keep CV up to date</a:t>
            </a:r>
          </a:p>
          <a:p>
            <a:pPr marL="123825" indent="-123825" defTabSz="457200">
              <a:buFont typeface="Arial" charset="0"/>
              <a:buChar char="•"/>
              <a:defRPr/>
            </a:pPr>
            <a:r>
              <a:rPr lang="en-US" sz="2800" dirty="0">
                <a:solidFill>
                  <a:prstClr val="black"/>
                </a:solidFill>
                <a:latin typeface="Calibri"/>
              </a:rPr>
              <a:t> Transcription service for papers</a:t>
            </a:r>
          </a:p>
          <a:p>
            <a:pPr marL="123825" indent="-123825" defTabSz="457200">
              <a:buFont typeface="Arial" charset="0"/>
              <a:buChar char="•"/>
              <a:defRPr/>
            </a:pPr>
            <a:r>
              <a:rPr lang="en-US" sz="2800" dirty="0">
                <a:solidFill>
                  <a:prstClr val="black"/>
                </a:solidFill>
                <a:latin typeface="Calibri"/>
              </a:rPr>
              <a:t> Young Caregiver support group</a:t>
            </a:r>
          </a:p>
          <a:p>
            <a:pPr marL="123825" indent="-123825" defTabSz="457200" fontAlgn="base">
              <a:buFont typeface="Arial" charset="0"/>
              <a:buChar char="•"/>
              <a:defRPr/>
            </a:pPr>
            <a:r>
              <a:rPr lang="en-US" sz="2800" dirty="0">
                <a:solidFill>
                  <a:prstClr val="black"/>
                </a:solidFill>
                <a:latin typeface="Calibri"/>
              </a:rPr>
              <a:t> Mentoring dinners</a:t>
            </a:r>
          </a:p>
          <a:p>
            <a:pPr marL="123825" indent="-123825" defTabSz="457200" fontAlgn="base">
              <a:buFont typeface="Arial" charset="0"/>
              <a:buChar char="•"/>
              <a:defRPr/>
            </a:pPr>
            <a:r>
              <a:rPr lang="en-US" sz="2800" dirty="0">
                <a:solidFill>
                  <a:prstClr val="black"/>
                </a:solidFill>
                <a:latin typeface="Calibri"/>
              </a:rPr>
              <a:t> Breast feeding (breast feeding/ pumping space, breast pump)</a:t>
            </a:r>
          </a:p>
          <a:p>
            <a:pPr marL="123825" indent="-123825" defTabSz="457200" fontAlgn="base">
              <a:buFont typeface="Arial" charset="0"/>
              <a:buChar char="•"/>
              <a:defRPr/>
            </a:pPr>
            <a:r>
              <a:rPr lang="en-US" sz="2800" dirty="0">
                <a:solidFill>
                  <a:prstClr val="black"/>
                </a:solidFill>
                <a:latin typeface="Calibri"/>
              </a:rPr>
              <a:t> On site childcare for work events</a:t>
            </a:r>
          </a:p>
        </p:txBody>
      </p:sp>
      <p:sp>
        <p:nvSpPr>
          <p:cNvPr id="12" name="Title 1">
            <a:extLst>
              <a:ext uri="{FF2B5EF4-FFF2-40B4-BE49-F238E27FC236}">
                <a16:creationId xmlns:a16="http://schemas.microsoft.com/office/drawing/2014/main" id="{C1A88011-3100-47CB-8DF2-2AC49DE72BB5}"/>
              </a:ext>
            </a:extLst>
          </p:cNvPr>
          <p:cNvSpPr>
            <a:spLocks noGrp="1"/>
          </p:cNvSpPr>
          <p:nvPr>
            <p:ph type="title"/>
          </p:nvPr>
        </p:nvSpPr>
        <p:spPr>
          <a:xfrm>
            <a:off x="1813475" y="190765"/>
            <a:ext cx="8641165" cy="887585"/>
          </a:xfrm>
        </p:spPr>
        <p:txBody>
          <a:bodyPr>
            <a:normAutofit fontScale="90000"/>
          </a:bodyPr>
          <a:lstStyle/>
          <a:p>
            <a:r>
              <a:rPr lang="en-US" sz="3600" dirty="0"/>
              <a:t>$95,000/year for three years by the MGPO for Dept. of Radiology</a:t>
            </a:r>
          </a:p>
        </p:txBody>
      </p:sp>
      <p:cxnSp>
        <p:nvCxnSpPr>
          <p:cNvPr id="13" name="Straight Connector 12">
            <a:extLst>
              <a:ext uri="{FF2B5EF4-FFF2-40B4-BE49-F238E27FC236}">
                <a16:creationId xmlns:a16="http://schemas.microsoft.com/office/drawing/2014/main" id="{2A65CF32-E886-43B6-BF0D-C70CEEDBE98D}"/>
              </a:ext>
            </a:extLst>
          </p:cNvPr>
          <p:cNvCxnSpPr/>
          <p:nvPr/>
        </p:nvCxnSpPr>
        <p:spPr>
          <a:xfrm>
            <a:off x="1524000" y="1333764"/>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104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9">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9">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4FCAB-CD92-42BD-A1B1-48A63DB96B51}"/>
              </a:ext>
            </a:extLst>
          </p:cNvPr>
          <p:cNvSpPr>
            <a:spLocks noGrp="1"/>
          </p:cNvSpPr>
          <p:nvPr>
            <p:ph type="title"/>
          </p:nvPr>
        </p:nvSpPr>
        <p:spPr/>
        <p:txBody>
          <a:bodyPr/>
          <a:lstStyle/>
          <a:p>
            <a:r>
              <a:rPr lang="en-US" b="1" dirty="0"/>
              <a:t>Comments / Suggestions ?</a:t>
            </a:r>
          </a:p>
        </p:txBody>
      </p:sp>
      <p:sp>
        <p:nvSpPr>
          <p:cNvPr id="3" name="Content Placeholder 2">
            <a:extLst>
              <a:ext uri="{FF2B5EF4-FFF2-40B4-BE49-F238E27FC236}">
                <a16:creationId xmlns:a16="http://schemas.microsoft.com/office/drawing/2014/main" id="{17DCB6AC-0DC0-4210-ABD7-45AFCCF12FCC}"/>
              </a:ext>
            </a:extLst>
          </p:cNvPr>
          <p:cNvSpPr>
            <a:spLocks noGrp="1"/>
          </p:cNvSpPr>
          <p:nvPr>
            <p:ph idx="1"/>
          </p:nvPr>
        </p:nvSpPr>
        <p:spPr/>
        <p:txBody>
          <a:bodyPr>
            <a:normAutofit/>
          </a:bodyPr>
          <a:lstStyle/>
          <a:p>
            <a:r>
              <a:rPr lang="en-US" sz="3200" dirty="0"/>
              <a:t>What are the main reasons for burnout?</a:t>
            </a:r>
          </a:p>
          <a:p>
            <a:r>
              <a:rPr lang="en-US" sz="3200" dirty="0"/>
              <a:t>What would be helpful to decrease burnout?</a:t>
            </a:r>
          </a:p>
          <a:p>
            <a:r>
              <a:rPr lang="en-US" sz="3200" dirty="0"/>
              <a:t>What does your institution do to fight burnout?</a:t>
            </a:r>
          </a:p>
        </p:txBody>
      </p:sp>
    </p:spTree>
    <p:extLst>
      <p:ext uri="{BB962C8B-B14F-4D97-AF65-F5344CB8AC3E}">
        <p14:creationId xmlns:p14="http://schemas.microsoft.com/office/powerpoint/2010/main" val="1309121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EDEDB-CC64-4C81-B8E4-073F22BA7256}"/>
              </a:ext>
            </a:extLst>
          </p:cNvPr>
          <p:cNvSpPr>
            <a:spLocks noGrp="1"/>
          </p:cNvSpPr>
          <p:nvPr>
            <p:ph type="title"/>
          </p:nvPr>
        </p:nvSpPr>
        <p:spPr>
          <a:xfrm>
            <a:off x="625549" y="147157"/>
            <a:ext cx="10515600" cy="1325563"/>
          </a:xfrm>
        </p:spPr>
        <p:txBody>
          <a:bodyPr/>
          <a:lstStyle/>
          <a:p>
            <a:r>
              <a:rPr lang="en-US" b="1" dirty="0"/>
              <a:t>Formal Mentorship Program at MGH</a:t>
            </a:r>
          </a:p>
        </p:txBody>
      </p:sp>
      <p:sp>
        <p:nvSpPr>
          <p:cNvPr id="3" name="Content Placeholder 2">
            <a:extLst>
              <a:ext uri="{FF2B5EF4-FFF2-40B4-BE49-F238E27FC236}">
                <a16:creationId xmlns:a16="http://schemas.microsoft.com/office/drawing/2014/main" id="{BE9EEBE9-58C9-4785-901E-22023D81A995}"/>
              </a:ext>
            </a:extLst>
          </p:cNvPr>
          <p:cNvSpPr>
            <a:spLocks noGrp="1"/>
          </p:cNvSpPr>
          <p:nvPr>
            <p:ph idx="1"/>
          </p:nvPr>
        </p:nvSpPr>
        <p:spPr>
          <a:xfrm>
            <a:off x="356462" y="1205612"/>
            <a:ext cx="11092866" cy="5548974"/>
          </a:xfrm>
        </p:spPr>
        <p:txBody>
          <a:bodyPr>
            <a:normAutofit lnSpcReduction="10000"/>
          </a:bodyPr>
          <a:lstStyle/>
          <a:p>
            <a:r>
              <a:rPr lang="en-US" dirty="0"/>
              <a:t>Junior faculty (Instructor) paired with senior faculty (Associate or Full Professor) </a:t>
            </a:r>
            <a:r>
              <a:rPr lang="en-US" u="sng" dirty="0"/>
              <a:t>outside</a:t>
            </a:r>
            <a:r>
              <a:rPr lang="en-US" dirty="0"/>
              <a:t> of their division </a:t>
            </a:r>
          </a:p>
          <a:p>
            <a:r>
              <a:rPr lang="en-US" dirty="0"/>
              <a:t>Why outside of division?</a:t>
            </a:r>
          </a:p>
          <a:p>
            <a:pPr lvl="1"/>
            <a:r>
              <a:rPr lang="en-US" dirty="0"/>
              <a:t>mentor-mentee pairings in the same division can lead to conflicts of interest regarding shared or needed resources</a:t>
            </a:r>
          </a:p>
          <a:p>
            <a:pPr lvl="1"/>
            <a:r>
              <a:rPr lang="en-US" dirty="0"/>
              <a:t>fosters increase communication across divisions</a:t>
            </a:r>
          </a:p>
          <a:p>
            <a:pPr lvl="1"/>
            <a:r>
              <a:rPr lang="en-US" dirty="0"/>
              <a:t>some of the mentees already have mentors within their division</a:t>
            </a:r>
          </a:p>
          <a:p>
            <a:r>
              <a:rPr lang="en-US" dirty="0"/>
              <a:t>Pairing of mentor-mentee with input from mentor and mentee with guidance from mentorship team</a:t>
            </a:r>
          </a:p>
          <a:p>
            <a:r>
              <a:rPr lang="en-US" dirty="0"/>
              <a:t>Director of mentorship program and physician operations manager met with each mentee prior to initiate pairings to identify needs and personality (“chemistry”) </a:t>
            </a:r>
          </a:p>
          <a:p>
            <a:r>
              <a:rPr lang="en-US" dirty="0"/>
              <a:t>Pilot to include PhD mentees to be mentored with MD</a:t>
            </a:r>
          </a:p>
          <a:p>
            <a:pPr lvl="1"/>
            <a:endParaRPr lang="en-US" dirty="0"/>
          </a:p>
          <a:p>
            <a:pPr lvl="1"/>
            <a:endParaRPr lang="en-US" dirty="0"/>
          </a:p>
        </p:txBody>
      </p:sp>
    </p:spTree>
    <p:extLst>
      <p:ext uri="{BB962C8B-B14F-4D97-AF65-F5344CB8AC3E}">
        <p14:creationId xmlns:p14="http://schemas.microsoft.com/office/powerpoint/2010/main" val="1168372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EDEDB-CC64-4C81-B8E4-073F22BA7256}"/>
              </a:ext>
            </a:extLst>
          </p:cNvPr>
          <p:cNvSpPr>
            <a:spLocks noGrp="1"/>
          </p:cNvSpPr>
          <p:nvPr>
            <p:ph type="title"/>
          </p:nvPr>
        </p:nvSpPr>
        <p:spPr>
          <a:xfrm>
            <a:off x="625549" y="147157"/>
            <a:ext cx="10515600" cy="1325563"/>
          </a:xfrm>
        </p:spPr>
        <p:txBody>
          <a:bodyPr/>
          <a:lstStyle/>
          <a:p>
            <a:r>
              <a:rPr lang="en-US" b="1" dirty="0"/>
              <a:t>Personal Board of Directors</a:t>
            </a:r>
          </a:p>
        </p:txBody>
      </p:sp>
      <p:sp>
        <p:nvSpPr>
          <p:cNvPr id="3" name="Content Placeholder 2">
            <a:extLst>
              <a:ext uri="{FF2B5EF4-FFF2-40B4-BE49-F238E27FC236}">
                <a16:creationId xmlns:a16="http://schemas.microsoft.com/office/drawing/2014/main" id="{BE9EEBE9-58C9-4785-901E-22023D81A995}"/>
              </a:ext>
            </a:extLst>
          </p:cNvPr>
          <p:cNvSpPr>
            <a:spLocks noGrp="1"/>
          </p:cNvSpPr>
          <p:nvPr>
            <p:ph idx="1"/>
          </p:nvPr>
        </p:nvSpPr>
        <p:spPr>
          <a:xfrm>
            <a:off x="549567" y="1595566"/>
            <a:ext cx="11092866" cy="4254861"/>
          </a:xfrm>
        </p:spPr>
        <p:txBody>
          <a:bodyPr>
            <a:normAutofit/>
          </a:bodyPr>
          <a:lstStyle/>
          <a:p>
            <a:r>
              <a:rPr lang="en-US" sz="3200" dirty="0"/>
              <a:t>Mentee will have a formal mentor but is encouraged to create a mentorship “Board of Directors” for different needs</a:t>
            </a:r>
          </a:p>
          <a:p>
            <a:pPr lvl="1"/>
            <a:r>
              <a:rPr lang="en-US" sz="2800" dirty="0"/>
              <a:t>diversity, </a:t>
            </a:r>
            <a:r>
              <a:rPr lang="en-US" sz="2800" dirty="0">
                <a:solidFill>
                  <a:srgbClr val="444444"/>
                </a:solidFill>
                <a:latin typeface="Avenir LT Std"/>
              </a:rPr>
              <a:t>wide range of perspectives, pertinent feedback</a:t>
            </a:r>
          </a:p>
          <a:p>
            <a:pPr lvl="1"/>
            <a:r>
              <a:rPr lang="en-US" sz="2800" dirty="0">
                <a:solidFill>
                  <a:srgbClr val="444444"/>
                </a:solidFill>
                <a:latin typeface="Avenir LT Std"/>
              </a:rPr>
              <a:t>allows networking and development of successful mentoring relations when one does need anything in return</a:t>
            </a:r>
          </a:p>
          <a:p>
            <a:pPr lvl="1"/>
            <a:r>
              <a:rPr lang="en-US" sz="2800" dirty="0">
                <a:solidFill>
                  <a:srgbClr val="444444"/>
                </a:solidFill>
                <a:latin typeface="Avenir LT Std"/>
              </a:rPr>
              <a:t>helpful in the future </a:t>
            </a:r>
            <a:endParaRPr lang="en-US" sz="2800" dirty="0"/>
          </a:p>
          <a:p>
            <a:pPr marL="457200" lvl="1" indent="0">
              <a:buNone/>
            </a:pPr>
            <a:endParaRPr lang="en-US" sz="2800" dirty="0"/>
          </a:p>
          <a:p>
            <a:r>
              <a:rPr lang="en-US" sz="3200" dirty="0" err="1"/>
              <a:t>Frigoletto</a:t>
            </a:r>
            <a:r>
              <a:rPr lang="en-US" sz="3200" dirty="0"/>
              <a:t> money (MGPO initiative to fight burnout)</a:t>
            </a:r>
          </a:p>
          <a:p>
            <a:r>
              <a:rPr lang="en-US" sz="2800" dirty="0"/>
              <a:t>excellent way to get to know senior faculty members</a:t>
            </a:r>
          </a:p>
          <a:p>
            <a:pPr marL="0" indent="0">
              <a:buNone/>
            </a:pPr>
            <a:endParaRPr lang="en-US" sz="3200" dirty="0"/>
          </a:p>
          <a:p>
            <a:pPr lvl="1"/>
            <a:endParaRPr lang="en-US" sz="2800" dirty="0"/>
          </a:p>
          <a:p>
            <a:pPr lvl="1"/>
            <a:endParaRPr lang="en-US" sz="2800" dirty="0"/>
          </a:p>
        </p:txBody>
      </p:sp>
    </p:spTree>
    <p:extLst>
      <p:ext uri="{BB962C8B-B14F-4D97-AF65-F5344CB8AC3E}">
        <p14:creationId xmlns:p14="http://schemas.microsoft.com/office/powerpoint/2010/main" val="363381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B3D94B0-FC37-4AB3-8ED7-C70D5D42F1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641685" y="520996"/>
            <a:ext cx="10128586" cy="5669340"/>
          </a:xfrm>
          <a:prstGeom prst="rect">
            <a:avLst/>
          </a:prstGeom>
        </p:spPr>
      </p:pic>
      <p:sp>
        <p:nvSpPr>
          <p:cNvPr id="17" name="TextBox 16">
            <a:extLst>
              <a:ext uri="{FF2B5EF4-FFF2-40B4-BE49-F238E27FC236}">
                <a16:creationId xmlns:a16="http://schemas.microsoft.com/office/drawing/2014/main" id="{A6DEEF2F-9D87-4DDB-BCC1-CA2ADFB69FBC}"/>
              </a:ext>
            </a:extLst>
          </p:cNvPr>
          <p:cNvSpPr txBox="1"/>
          <p:nvPr/>
        </p:nvSpPr>
        <p:spPr>
          <a:xfrm>
            <a:off x="8771860" y="6337005"/>
            <a:ext cx="3205717" cy="369332"/>
          </a:xfrm>
          <a:prstGeom prst="rect">
            <a:avLst/>
          </a:prstGeom>
          <a:noFill/>
        </p:spPr>
        <p:txBody>
          <a:bodyPr wrap="square" rtlCol="0">
            <a:spAutoFit/>
          </a:bodyPr>
          <a:lstStyle/>
          <a:p>
            <a:r>
              <a:rPr lang="en-US" i="1" dirty="0"/>
              <a:t>WIN-LEAD SCARD-GE Program</a:t>
            </a:r>
          </a:p>
        </p:txBody>
      </p:sp>
    </p:spTree>
    <p:extLst>
      <p:ext uri="{BB962C8B-B14F-4D97-AF65-F5344CB8AC3E}">
        <p14:creationId xmlns:p14="http://schemas.microsoft.com/office/powerpoint/2010/main" val="2036603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23D6A-9FB4-484D-8EEA-ADAEFC84A047}"/>
              </a:ext>
            </a:extLst>
          </p:cNvPr>
          <p:cNvSpPr>
            <a:spLocks noGrp="1"/>
          </p:cNvSpPr>
          <p:nvPr>
            <p:ph type="title"/>
          </p:nvPr>
        </p:nvSpPr>
        <p:spPr>
          <a:xfrm>
            <a:off x="838200" y="365125"/>
            <a:ext cx="10949326" cy="1325563"/>
          </a:xfrm>
        </p:spPr>
        <p:txBody>
          <a:bodyPr/>
          <a:lstStyle/>
          <a:p>
            <a:r>
              <a:rPr lang="en-US" b="1" dirty="0"/>
              <a:t>Formal Mentoring Program – how does it work?</a:t>
            </a:r>
          </a:p>
        </p:txBody>
      </p:sp>
      <p:sp>
        <p:nvSpPr>
          <p:cNvPr id="3" name="Content Placeholder 2">
            <a:extLst>
              <a:ext uri="{FF2B5EF4-FFF2-40B4-BE49-F238E27FC236}">
                <a16:creationId xmlns:a16="http://schemas.microsoft.com/office/drawing/2014/main" id="{F6274FEB-2BB7-47F5-A9B3-10924600732A}"/>
              </a:ext>
            </a:extLst>
          </p:cNvPr>
          <p:cNvSpPr>
            <a:spLocks noGrp="1"/>
          </p:cNvSpPr>
          <p:nvPr>
            <p:ph idx="1"/>
          </p:nvPr>
        </p:nvSpPr>
        <p:spPr>
          <a:xfrm>
            <a:off x="572386" y="1690688"/>
            <a:ext cx="10515600" cy="4603344"/>
          </a:xfrm>
        </p:spPr>
        <p:txBody>
          <a:bodyPr>
            <a:normAutofit/>
          </a:bodyPr>
          <a:lstStyle/>
          <a:p>
            <a:r>
              <a:rPr lang="en-US" dirty="0"/>
              <a:t>Training of mentors and mentees </a:t>
            </a:r>
          </a:p>
          <a:p>
            <a:pPr lvl="1"/>
            <a:r>
              <a:rPr lang="en-US" dirty="0"/>
              <a:t>Breakfast / lunch sessions</a:t>
            </a:r>
          </a:p>
          <a:p>
            <a:pPr lvl="1"/>
            <a:r>
              <a:rPr lang="en-US" dirty="0"/>
              <a:t>Written material: promotion material, interesting articles (Dropbox, Website)</a:t>
            </a:r>
          </a:p>
          <a:p>
            <a:pPr lvl="1"/>
            <a:r>
              <a:rPr lang="en-US" dirty="0"/>
              <a:t>Clear expectations for mentors and mentees (in writing)</a:t>
            </a:r>
          </a:p>
          <a:p>
            <a:pPr lvl="1"/>
            <a:r>
              <a:rPr lang="en-US" dirty="0"/>
              <a:t>Review of promotion criteria, help with ACC</a:t>
            </a:r>
          </a:p>
          <a:p>
            <a:r>
              <a:rPr lang="en-US" dirty="0"/>
              <a:t>Meetings at least twice/year (documented)</a:t>
            </a:r>
          </a:p>
          <a:p>
            <a:pPr lvl="1"/>
            <a:r>
              <a:rPr lang="en-US" dirty="0"/>
              <a:t>More often as needed</a:t>
            </a:r>
          </a:p>
          <a:p>
            <a:pPr lvl="1"/>
            <a:r>
              <a:rPr lang="en-US" dirty="0"/>
              <a:t>Set clear goals that can be accomplished before next meeting </a:t>
            </a:r>
          </a:p>
          <a:p>
            <a:pPr lvl="1"/>
            <a:r>
              <a:rPr lang="en-US" dirty="0"/>
              <a:t>Create a Career Development Plan (CDP)</a:t>
            </a:r>
          </a:p>
          <a:p>
            <a:pPr lvl="1"/>
            <a:r>
              <a:rPr lang="en-US" dirty="0"/>
              <a:t>One meeting should be before the ACC</a:t>
            </a:r>
          </a:p>
        </p:txBody>
      </p:sp>
    </p:spTree>
    <p:extLst>
      <p:ext uri="{BB962C8B-B14F-4D97-AF65-F5344CB8AC3E}">
        <p14:creationId xmlns:p14="http://schemas.microsoft.com/office/powerpoint/2010/main" val="927758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CA635F-872C-43F9-B94C-56AC9BC0F5F0}"/>
              </a:ext>
            </a:extLst>
          </p:cNvPr>
          <p:cNvSpPr/>
          <p:nvPr/>
        </p:nvSpPr>
        <p:spPr>
          <a:xfrm>
            <a:off x="1853609" y="203870"/>
            <a:ext cx="8406100" cy="369332"/>
          </a:xfrm>
          <a:prstGeom prst="rect">
            <a:avLst/>
          </a:prstGeom>
        </p:spPr>
        <p:txBody>
          <a:bodyPr wrap="square">
            <a:spAutoFit/>
          </a:bodyPr>
          <a:lstStyle/>
          <a:p>
            <a:r>
              <a:rPr lang="en-US" dirty="0">
                <a:hlinkClick r:id="rId2"/>
              </a:rPr>
              <a:t>https://www.massgeneral.org/imaging/education/internship.aspx?id=104</a:t>
            </a:r>
            <a:endParaRPr lang="en-US" dirty="0"/>
          </a:p>
        </p:txBody>
      </p:sp>
      <p:pic>
        <p:nvPicPr>
          <p:cNvPr id="5" name="Picture 4">
            <a:extLst>
              <a:ext uri="{FF2B5EF4-FFF2-40B4-BE49-F238E27FC236}">
                <a16:creationId xmlns:a16="http://schemas.microsoft.com/office/drawing/2014/main" id="{7C1523D4-1CD7-4A25-9905-39FABDBE4874}"/>
              </a:ext>
            </a:extLst>
          </p:cNvPr>
          <p:cNvPicPr>
            <a:picLocks noChangeAspect="1"/>
          </p:cNvPicPr>
          <p:nvPr/>
        </p:nvPicPr>
        <p:blipFill rotWithShape="1">
          <a:blip r:embed="rId3"/>
          <a:srcRect l="19535" t="10923" r="17767" b="3103"/>
          <a:stretch/>
        </p:blipFill>
        <p:spPr>
          <a:xfrm>
            <a:off x="130632" y="856762"/>
            <a:ext cx="6711043" cy="5265654"/>
          </a:xfrm>
          <a:prstGeom prst="rect">
            <a:avLst/>
          </a:prstGeom>
          <a:ln>
            <a:solidFill>
              <a:schemeClr val="tx1"/>
            </a:solidFill>
          </a:ln>
        </p:spPr>
      </p:pic>
      <p:pic>
        <p:nvPicPr>
          <p:cNvPr id="2" name="Picture 1">
            <a:extLst>
              <a:ext uri="{FF2B5EF4-FFF2-40B4-BE49-F238E27FC236}">
                <a16:creationId xmlns:a16="http://schemas.microsoft.com/office/drawing/2014/main" id="{0191FEDA-6BE4-431E-97CD-2AAF46CFDE7E}"/>
              </a:ext>
            </a:extLst>
          </p:cNvPr>
          <p:cNvPicPr>
            <a:picLocks noChangeAspect="1"/>
          </p:cNvPicPr>
          <p:nvPr/>
        </p:nvPicPr>
        <p:blipFill rotWithShape="1">
          <a:blip r:embed="rId4"/>
          <a:srcRect l="43674" t="7857" r="40063"/>
          <a:stretch/>
        </p:blipFill>
        <p:spPr>
          <a:xfrm>
            <a:off x="6961792" y="856762"/>
            <a:ext cx="5029200" cy="5342653"/>
          </a:xfrm>
          <a:prstGeom prst="rect">
            <a:avLst/>
          </a:prstGeom>
          <a:ln>
            <a:solidFill>
              <a:schemeClr val="tx1"/>
            </a:solidFill>
          </a:ln>
        </p:spPr>
      </p:pic>
    </p:spTree>
    <p:extLst>
      <p:ext uri="{BB962C8B-B14F-4D97-AF65-F5344CB8AC3E}">
        <p14:creationId xmlns:p14="http://schemas.microsoft.com/office/powerpoint/2010/main" val="41079005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2261</Words>
  <Application>Microsoft Office PowerPoint</Application>
  <PresentationFormat>Widescreen</PresentationFormat>
  <Paragraphs>325</Paragraphs>
  <Slides>48</Slides>
  <Notes>1</Notes>
  <HiddenSlides>12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Avenir LT Std</vt:lpstr>
      <vt:lpstr>Calibri</vt:lpstr>
      <vt:lpstr>Calibri Light</vt:lpstr>
      <vt:lpstr>Symbol</vt:lpstr>
      <vt:lpstr>Univers 47 CondensedLight</vt:lpstr>
      <vt:lpstr>Office Theme</vt:lpstr>
      <vt:lpstr>Mentorship and Faculty Development in Radiology</vt:lpstr>
      <vt:lpstr>Why Mentoring in Academic Medicine?</vt:lpstr>
      <vt:lpstr>Benefits go both ways …</vt:lpstr>
      <vt:lpstr>Goals Mentorship Program</vt:lpstr>
      <vt:lpstr>Formal Mentorship Program at MGH</vt:lpstr>
      <vt:lpstr>Personal Board of Directors</vt:lpstr>
      <vt:lpstr>PowerPoint Presentation</vt:lpstr>
      <vt:lpstr>Formal Mentoring Program – how does it work?</vt:lpstr>
      <vt:lpstr>PowerPoint Presentation</vt:lpstr>
      <vt:lpstr>PowerPoint Presentation</vt:lpstr>
      <vt:lpstr>PowerPoint Presentation</vt:lpstr>
      <vt:lpstr>PowerPoint Presentation</vt:lpstr>
      <vt:lpstr>Metrics of successful mentoring program</vt:lpstr>
      <vt:lpstr>What if it does not work?</vt:lpstr>
      <vt:lpstr>PowerPoint Presentation</vt:lpstr>
      <vt:lpstr>PowerPoint Presentation</vt:lpstr>
      <vt:lpstr>Mentee worksheet</vt:lpstr>
      <vt:lpstr>MGH – Radiology Leadership Academy &amp; Faculty Leadership Curriculum</vt:lpstr>
      <vt:lpstr>Background</vt:lpstr>
      <vt:lpstr>MGH Radiology Leadership Academy (RLA)</vt:lpstr>
      <vt:lpstr>MGH – RLA</vt:lpstr>
      <vt:lpstr>PowerPoint Presentation</vt:lpstr>
      <vt:lpstr>Faculty Leadership Curriculum</vt:lpstr>
      <vt:lpstr>Management and Leadership Training Program</vt:lpstr>
      <vt:lpstr>Inaugural Mentoring Grand Rounds and Reception, Tuesday March 5, 2019; 6pm – 8pm Paul S. Russell, MD Museum of Medical History and Innovation, MGH</vt:lpstr>
      <vt:lpstr>Radiology Leadership Academy and Faculty Leadership Curriculum</vt:lpstr>
      <vt:lpstr>Radiology Leadership Academy and Faculty Leadership Curriculum</vt:lpstr>
      <vt:lpstr>Radiology Leadership Academy and Faculty Leadership Curriculum</vt:lpstr>
      <vt:lpstr>Radiology Leadership Academy and Faculty Leadership Curriculum</vt:lpstr>
      <vt:lpstr>Radiology Leadership Academy and Faculty Leadership Curriculum</vt:lpstr>
      <vt:lpstr>Radiology Leadership Academy and Faculty Leadership Curriculum</vt:lpstr>
      <vt:lpstr>Comments / Suggestions ?</vt:lpstr>
      <vt:lpstr>PowerPoint Presentation</vt:lpstr>
      <vt:lpstr>MGPO Frigoletto Committee</vt:lpstr>
      <vt:lpstr>Physician Burnout</vt:lpstr>
      <vt:lpstr>Physician Burnout</vt:lpstr>
      <vt:lpstr>Four High Impact Areas identified</vt:lpstr>
      <vt:lpstr>Well-Being Proposals</vt:lpstr>
      <vt:lpstr>IT Proposals</vt:lpstr>
      <vt:lpstr>Governance Proposals</vt:lpstr>
      <vt:lpstr>Workflow Proposals</vt:lpstr>
      <vt:lpstr>PowerPoint Presentation</vt:lpstr>
      <vt:lpstr>Faculty Survey - Radiology</vt:lpstr>
      <vt:lpstr>$95,000/year for three years by the MGPO for Dept. of Radiology</vt:lpstr>
      <vt:lpstr>$95,000/year for three years by the MGPO for Dept. of Radiology</vt:lpstr>
      <vt:lpstr>$95,000/year for three years by the MGPO for Dept. of Radiology</vt:lpstr>
      <vt:lpstr>$95,000/year for three years by the MGPO for Dept. of Radiology</vt:lpstr>
      <vt:lpstr>Comments / Suggestions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Mentorship and Faculty Development in Radiology</dc:title>
  <dc:creator>Miriam Bredella</dc:creator>
  <cp:lastModifiedBy>Donald Flemming</cp:lastModifiedBy>
  <cp:revision>37</cp:revision>
  <dcterms:created xsi:type="dcterms:W3CDTF">2019-07-14T13:18:47Z</dcterms:created>
  <dcterms:modified xsi:type="dcterms:W3CDTF">2019-07-25T16:51:40Z</dcterms:modified>
</cp:coreProperties>
</file>