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64" r:id="rId6"/>
    <p:sldId id="262" r:id="rId7"/>
    <p:sldId id="263" r:id="rId8"/>
    <p:sldId id="261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B1C0-C9D9-437D-9A85-67566550C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Retirement fund fees reallocation results in reduced expense of portfolio over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9BB95-4726-41E4-97E8-163FBC51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213370"/>
            <a:ext cx="8676222" cy="1905000"/>
          </a:xfrm>
        </p:spPr>
        <p:txBody>
          <a:bodyPr/>
          <a:lstStyle/>
          <a:p>
            <a:r>
              <a:rPr lang="en-US" dirty="0"/>
              <a:t>Eric Brandser</a:t>
            </a:r>
          </a:p>
        </p:txBody>
      </p:sp>
    </p:spTree>
    <p:extLst>
      <p:ext uri="{BB962C8B-B14F-4D97-AF65-F5344CB8AC3E}">
        <p14:creationId xmlns:p14="http://schemas.microsoft.com/office/powerpoint/2010/main" val="231970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059F-0528-4C50-8984-1A64DF8F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2"/>
            <a:ext cx="9905999" cy="1093364"/>
          </a:xfrm>
        </p:spPr>
        <p:txBody>
          <a:bodyPr/>
          <a:lstStyle/>
          <a:p>
            <a:r>
              <a:rPr lang="en-US" dirty="0"/>
              <a:t>What we did in my practice 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7C16-4FB7-4A0F-A53F-621E0F9D6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1803633"/>
            <a:ext cx="9906000" cy="3987567"/>
          </a:xfrm>
        </p:spPr>
        <p:txBody>
          <a:bodyPr/>
          <a:lstStyle/>
          <a:p>
            <a:r>
              <a:rPr lang="en-US" dirty="0"/>
              <a:t>Contacted out money management team and asked if we could be invoiced instead of having fees deducted from individual accounts</a:t>
            </a:r>
          </a:p>
          <a:p>
            <a:endParaRPr lang="en-US" dirty="0"/>
          </a:p>
          <a:p>
            <a:r>
              <a:rPr lang="en-US" dirty="0"/>
              <a:t>We waited for 5 weeks while they pretended they didn’t hear us.</a:t>
            </a:r>
          </a:p>
          <a:p>
            <a:r>
              <a:rPr lang="en-US" dirty="0"/>
              <a:t>We mentioned that we might be thinking about an RFP for new managers.</a:t>
            </a:r>
          </a:p>
          <a:p>
            <a:r>
              <a:rPr lang="en-US" dirty="0"/>
              <a:t>They agreed the next day.</a:t>
            </a:r>
          </a:p>
        </p:txBody>
      </p:sp>
    </p:spTree>
    <p:extLst>
      <p:ext uri="{BB962C8B-B14F-4D97-AF65-F5344CB8AC3E}">
        <p14:creationId xmlns:p14="http://schemas.microsoft.com/office/powerpoint/2010/main" val="265257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059F-0528-4C50-8984-1A64DF8F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2"/>
            <a:ext cx="9905999" cy="1093364"/>
          </a:xfrm>
        </p:spPr>
        <p:txBody>
          <a:bodyPr/>
          <a:lstStyle/>
          <a:p>
            <a:r>
              <a:rPr lang="en-US" dirty="0"/>
              <a:t>What we did in my practice -2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7C16-4FB7-4A0F-A53F-621E0F9D6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1803633"/>
            <a:ext cx="9906000" cy="39875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Money management fees were invoiced to the company</a:t>
            </a:r>
          </a:p>
          <a:p>
            <a:endParaRPr lang="en-US" dirty="0"/>
          </a:p>
          <a:p>
            <a:r>
              <a:rPr lang="en-US" dirty="0"/>
              <a:t>Anyone who wanted to pay fees OUTSIDE of the plan let the CEO know of desire</a:t>
            </a:r>
          </a:p>
          <a:p>
            <a:r>
              <a:rPr lang="en-US" dirty="0"/>
              <a:t>Their year-end bonus was reduced by how much their plan cost the company</a:t>
            </a:r>
          </a:p>
          <a:p>
            <a:r>
              <a:rPr lang="en-US" dirty="0"/>
              <a:t>	No individual subsidies</a:t>
            </a:r>
          </a:p>
          <a:p>
            <a:r>
              <a:rPr lang="en-US" dirty="0"/>
              <a:t>	Pre-tax bonus reduction</a:t>
            </a:r>
          </a:p>
          <a:p>
            <a:r>
              <a:rPr lang="en-US" dirty="0"/>
              <a:t>Offer available to everyone equally, from employee to owner</a:t>
            </a:r>
          </a:p>
          <a:p>
            <a:r>
              <a:rPr lang="en-US" dirty="0"/>
              <a:t>	Doesn’t help retirees, as they have no bonus or salary to “reduce”</a:t>
            </a:r>
          </a:p>
          <a:p>
            <a:endParaRPr lang="en-US" dirty="0"/>
          </a:p>
          <a:p>
            <a:r>
              <a:rPr lang="en-US" dirty="0"/>
              <a:t>Our situation is better than the example (0.33% asset based fees)</a:t>
            </a:r>
          </a:p>
          <a:p>
            <a:r>
              <a:rPr lang="en-US" dirty="0"/>
              <a:t>This doesn’t cover fund fees (for example, Vanguard S&amp;P 500 index ETF charges .04%)</a:t>
            </a:r>
          </a:p>
        </p:txBody>
      </p:sp>
    </p:spTree>
    <p:extLst>
      <p:ext uri="{BB962C8B-B14F-4D97-AF65-F5344CB8AC3E}">
        <p14:creationId xmlns:p14="http://schemas.microsoft.com/office/powerpoint/2010/main" val="181454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7DD4-1BE8-4F79-BABB-A9F819D6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 (</a:t>
            </a:r>
            <a:r>
              <a:rPr lang="en-US" dirty="0" err="1"/>
              <a:t>addl</a:t>
            </a:r>
            <a:r>
              <a:rPr lang="en-US" dirty="0"/>
              <a:t> topics to mull)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15141-CAA7-4E8D-8B29-42A7B6030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3087149"/>
            <a:ext cx="9906000" cy="2704051"/>
          </a:xfrm>
        </p:spPr>
        <p:txBody>
          <a:bodyPr/>
          <a:lstStyle/>
          <a:p>
            <a:r>
              <a:rPr lang="en-US" dirty="0"/>
              <a:t>Roth versus traditional pretax contribution</a:t>
            </a:r>
          </a:p>
          <a:p>
            <a:r>
              <a:rPr lang="en-US" dirty="0"/>
              <a:t>Corporate </a:t>
            </a:r>
            <a:r>
              <a:rPr lang="en-US" dirty="0" err="1"/>
              <a:t>roth</a:t>
            </a:r>
            <a:r>
              <a:rPr lang="en-US" dirty="0"/>
              <a:t> does NOT have income limitation (like the individual version)</a:t>
            </a:r>
          </a:p>
          <a:p>
            <a:r>
              <a:rPr lang="en-US" dirty="0"/>
              <a:t>Two step personal IRA to Roth IRA transaction (if have run out of other funds)</a:t>
            </a:r>
          </a:p>
        </p:txBody>
      </p:sp>
    </p:spTree>
    <p:extLst>
      <p:ext uri="{BB962C8B-B14F-4D97-AF65-F5344CB8AC3E}">
        <p14:creationId xmlns:p14="http://schemas.microsoft.com/office/powerpoint/2010/main" val="13265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B1C0-C9D9-437D-9A85-67566550C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Retirement fund fees reallocation results in reduced expense of portfolio over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9BB95-4726-41E4-97E8-163FBC51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213370"/>
            <a:ext cx="8676222" cy="1905000"/>
          </a:xfrm>
        </p:spPr>
        <p:txBody>
          <a:bodyPr/>
          <a:lstStyle/>
          <a:p>
            <a:r>
              <a:rPr lang="en-US" dirty="0"/>
              <a:t>Eric Brandser</a:t>
            </a:r>
          </a:p>
        </p:txBody>
      </p:sp>
    </p:spTree>
    <p:extLst>
      <p:ext uri="{BB962C8B-B14F-4D97-AF65-F5344CB8AC3E}">
        <p14:creationId xmlns:p14="http://schemas.microsoft.com/office/powerpoint/2010/main" val="216271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FE36-F268-4286-89B2-58F45A67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Early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C3825-874B-4D82-9592-D961E2243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13" y="1025648"/>
            <a:ext cx="5943600" cy="434950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71230-539D-44A0-8AA8-4C0B245CB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Blue – 5k/</a:t>
            </a:r>
            <a:r>
              <a:rPr lang="en-US" dirty="0" err="1"/>
              <a:t>yr</a:t>
            </a:r>
            <a:r>
              <a:rPr lang="en-US" dirty="0"/>
              <a:t> 25 to 65</a:t>
            </a:r>
          </a:p>
          <a:p>
            <a:r>
              <a:rPr lang="en-US" dirty="0"/>
              <a:t>Gray – 5k/</a:t>
            </a:r>
            <a:r>
              <a:rPr lang="en-US" dirty="0" err="1"/>
              <a:t>yr</a:t>
            </a:r>
            <a:r>
              <a:rPr lang="en-US" dirty="0"/>
              <a:t> 25 to 35 then zero</a:t>
            </a:r>
          </a:p>
          <a:p>
            <a:r>
              <a:rPr lang="en-US" dirty="0"/>
              <a:t>Green – 5k/</a:t>
            </a:r>
            <a:r>
              <a:rPr lang="en-US" dirty="0" err="1"/>
              <a:t>yr</a:t>
            </a:r>
            <a:r>
              <a:rPr lang="en-US" dirty="0"/>
              <a:t> 35 to 65</a:t>
            </a:r>
          </a:p>
          <a:p>
            <a:r>
              <a:rPr lang="en-US" dirty="0"/>
              <a:t>(assume 7% return for all)</a:t>
            </a:r>
          </a:p>
          <a:p>
            <a:endParaRPr lang="en-US" dirty="0"/>
          </a:p>
          <a:p>
            <a:r>
              <a:rPr lang="en-US" sz="1300" dirty="0"/>
              <a:t>(Eric McWhinnie 8/12/16)</a:t>
            </a:r>
          </a:p>
        </p:txBody>
      </p:sp>
    </p:spTree>
    <p:extLst>
      <p:ext uri="{BB962C8B-B14F-4D97-AF65-F5344CB8AC3E}">
        <p14:creationId xmlns:p14="http://schemas.microsoft.com/office/powerpoint/2010/main" val="272062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8E779-001B-4E84-96FD-5E11FB5B9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13" y="2044862"/>
            <a:ext cx="5943600" cy="23110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A8AB6-E459-4CE6-A00E-B1EBAA4C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6097" y="2206690"/>
            <a:ext cx="3549121" cy="1828800"/>
          </a:xfrm>
        </p:spPr>
        <p:txBody>
          <a:bodyPr/>
          <a:lstStyle/>
          <a:p>
            <a:r>
              <a:rPr lang="en-US" dirty="0"/>
              <a:t>25 year old</a:t>
            </a:r>
          </a:p>
          <a:p>
            <a:r>
              <a:rPr lang="en-US" dirty="0"/>
              <a:t>25,000 in portfolio</a:t>
            </a:r>
          </a:p>
          <a:p>
            <a:r>
              <a:rPr lang="en-US" dirty="0"/>
              <a:t>10K per year next 40 years</a:t>
            </a:r>
          </a:p>
          <a:p>
            <a:r>
              <a:rPr lang="en-US" dirty="0"/>
              <a:t>7% market return</a:t>
            </a:r>
          </a:p>
          <a:p>
            <a:r>
              <a:rPr lang="en-US" dirty="0"/>
              <a:t>1.02% expense ratio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66E3B1-BE86-4B7D-B917-6012F1ED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54" y="372435"/>
            <a:ext cx="8686800" cy="1468800"/>
          </a:xfrm>
        </p:spPr>
        <p:txBody>
          <a:bodyPr/>
          <a:lstStyle/>
          <a:p>
            <a:pPr algn="ctr"/>
            <a:r>
              <a:rPr lang="en-US" dirty="0" err="1"/>
              <a:t>Nerdwallet</a:t>
            </a:r>
            <a:r>
              <a:rPr lang="en-US" dirty="0"/>
              <a:t> analysis 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(David </a:t>
            </a:r>
            <a:r>
              <a:rPr lang="en-US" sz="1600" dirty="0" err="1"/>
              <a:t>Yochim</a:t>
            </a:r>
            <a:r>
              <a:rPr lang="en-US" sz="1600" dirty="0"/>
              <a:t> and Jonathon Todd (access July 16,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7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8E9F50-8DB9-4FAF-A819-4242EBEBC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116" y="1765137"/>
            <a:ext cx="2981325" cy="3495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7E39C-3913-4AAB-9BC0-5C1E528E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00" y="2917271"/>
            <a:ext cx="5334001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2% fee on balance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100k start</a:t>
            </a:r>
            <a:br>
              <a:rPr lang="en-US" dirty="0"/>
            </a:br>
            <a:r>
              <a:rPr lang="en-US" dirty="0"/>
              <a:t>hold 25 </a:t>
            </a:r>
            <a:r>
              <a:rPr lang="en-US" dirty="0" err="1"/>
              <a:t>yr</a:t>
            </a:r>
            <a:br>
              <a:rPr lang="en-US" dirty="0"/>
            </a:br>
            <a:r>
              <a:rPr lang="en-US" dirty="0"/>
              <a:t>6% return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300" dirty="0"/>
              <a:t>Vanguard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7F2E8-0A71-455F-A7E9-66BB9CEB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52" y="4538662"/>
            <a:ext cx="57626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0826-1367-4436-90E7-E661C7A6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121526-4BFD-4C3C-AE41-5349CA37C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698" y="124020"/>
            <a:ext cx="2387875" cy="24418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1ACC2-B3B6-4303-A119-9D1764CEB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0 in before age 34</a:t>
            </a:r>
          </a:p>
          <a:p>
            <a:r>
              <a:rPr lang="en-US" dirty="0"/>
              <a:t>1500/month until retire at age 65</a:t>
            </a:r>
          </a:p>
          <a:p>
            <a:r>
              <a:rPr lang="en-US" dirty="0"/>
              <a:t>6% return versus 5% versus 4%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6B622-8D9F-440E-B80B-819D5DA4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793" y="2142489"/>
            <a:ext cx="2387875" cy="2442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54566-E58A-458F-8523-EDD2E60D7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858" y="4276142"/>
            <a:ext cx="2387875" cy="2442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30CF4-7703-4251-9282-B9D5ACE9B1AB}"/>
              </a:ext>
            </a:extLst>
          </p:cNvPr>
          <p:cNvSpPr txBox="1"/>
          <p:nvPr/>
        </p:nvSpPr>
        <p:spPr>
          <a:xfrm>
            <a:off x="3909270" y="44461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DA5AC-CF92-48F7-92FF-4E0F69D19592}"/>
              </a:ext>
            </a:extLst>
          </p:cNvPr>
          <p:cNvSpPr txBox="1"/>
          <p:nvPr/>
        </p:nvSpPr>
        <p:spPr>
          <a:xfrm>
            <a:off x="6345130" y="324433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2D97F-A15E-495C-9A64-1249CD9DF015}"/>
              </a:ext>
            </a:extLst>
          </p:cNvPr>
          <p:cNvSpPr txBox="1"/>
          <p:nvPr/>
        </p:nvSpPr>
        <p:spPr>
          <a:xfrm>
            <a:off x="8927022" y="557787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64383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2A70-D7DB-4BFF-A409-82F3E55F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fees not practical or possible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DB090-71EF-4F4D-BB5C-874CCBDE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3009899"/>
            <a:ext cx="9906000" cy="3365733"/>
          </a:xfrm>
        </p:spPr>
        <p:txBody>
          <a:bodyPr>
            <a:normAutofit/>
          </a:bodyPr>
          <a:lstStyle/>
          <a:p>
            <a:r>
              <a:rPr lang="en-US" dirty="0"/>
              <a:t>Two main types of fees</a:t>
            </a:r>
          </a:p>
          <a:p>
            <a:r>
              <a:rPr lang="en-US" dirty="0"/>
              <a:t>	Money manager fees and portfolio fees</a:t>
            </a:r>
          </a:p>
          <a:p>
            <a:r>
              <a:rPr lang="en-US" dirty="0"/>
              <a:t>Even if you do your own management, the portfolio fees remain</a:t>
            </a:r>
          </a:p>
          <a:p>
            <a:r>
              <a:rPr lang="en-US" dirty="0"/>
              <a:t>Managing portfolio (rebalancing, tax awareness, timing of adjustments) </a:t>
            </a:r>
            <a:r>
              <a:rPr lang="en-US" u="sng" dirty="0"/>
              <a:t>NOT</a:t>
            </a:r>
            <a:r>
              <a:rPr lang="en-US" dirty="0"/>
              <a:t> easy</a:t>
            </a:r>
          </a:p>
          <a:p>
            <a:r>
              <a:rPr lang="en-US" dirty="0"/>
              <a:t>	Not so much “difficult” as easy to overlook/ignore</a:t>
            </a:r>
          </a:p>
          <a:p>
            <a:r>
              <a:rPr lang="en-US" dirty="0"/>
              <a:t>So some fees are worth it or unavoidable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5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D950-0415-4B80-83AD-D0627D3A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594"/>
            <a:ext cx="9905999" cy="3124199"/>
          </a:xfrm>
        </p:spPr>
        <p:txBody>
          <a:bodyPr/>
          <a:lstStyle/>
          <a:p>
            <a:r>
              <a:rPr lang="en-US" dirty="0"/>
              <a:t>Fees on top of fees on top of fees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15822-B7D4-4DD9-847A-C66792C2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2187430"/>
            <a:ext cx="9906000" cy="4414706"/>
          </a:xfrm>
        </p:spPr>
        <p:txBody>
          <a:bodyPr>
            <a:normAutofit/>
          </a:bodyPr>
          <a:lstStyle/>
          <a:p>
            <a:r>
              <a:rPr lang="en-US" dirty="0"/>
              <a:t>Money manager fee – biggest driver of fees</a:t>
            </a:r>
          </a:p>
          <a:p>
            <a:r>
              <a:rPr lang="en-US" dirty="0"/>
              <a:t>	large plans &lt;1%, small plans 1.5-2.0%</a:t>
            </a:r>
          </a:p>
          <a:p>
            <a:r>
              <a:rPr lang="en-US" dirty="0"/>
              <a:t>Portfolio fee</a:t>
            </a:r>
          </a:p>
          <a:p>
            <a:r>
              <a:rPr lang="en-US" dirty="0"/>
              <a:t>	low cost index fund versus actively managed fund</a:t>
            </a:r>
          </a:p>
          <a:p>
            <a:r>
              <a:rPr lang="en-US" dirty="0"/>
              <a:t>	*Loads (commissions), front and back </a:t>
            </a:r>
          </a:p>
          <a:p>
            <a:r>
              <a:rPr lang="en-US" dirty="0"/>
              <a:t>	*12b-1 fees (recurring fees for commissions, advertising,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	*service charges for transactions, loans from plan,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* These fees are </a:t>
            </a:r>
            <a:r>
              <a:rPr lang="en-US" u="sng" dirty="0"/>
              <a:t>NOT</a:t>
            </a:r>
            <a:r>
              <a:rPr lang="en-US" dirty="0"/>
              <a:t> universal and </a:t>
            </a:r>
            <a:r>
              <a:rPr lang="en-US" i="1" dirty="0"/>
              <a:t>driven</a:t>
            </a:r>
            <a:r>
              <a:rPr lang="en-US" dirty="0"/>
              <a:t> by the money manager by choices</a:t>
            </a:r>
          </a:p>
          <a:p>
            <a:pPr algn="r"/>
            <a:r>
              <a:rPr lang="en-US" sz="1600" dirty="0"/>
              <a:t>(Market watch, Alessandra </a:t>
            </a:r>
            <a:r>
              <a:rPr lang="en-US" sz="1600" dirty="0" err="1"/>
              <a:t>Malito</a:t>
            </a:r>
            <a:r>
              <a:rPr lang="en-US" sz="1600" dirty="0"/>
              <a:t>, 4/7/2018)</a:t>
            </a:r>
          </a:p>
        </p:txBody>
      </p:sp>
    </p:spTree>
    <p:extLst>
      <p:ext uri="{BB962C8B-B14F-4D97-AF65-F5344CB8AC3E}">
        <p14:creationId xmlns:p14="http://schemas.microsoft.com/office/powerpoint/2010/main" val="148842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3FB3-B5E6-4415-8F52-823B8C2E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13" y="670757"/>
            <a:ext cx="9906000" cy="14688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pay money managers</a:t>
            </a:r>
            <a:br>
              <a:rPr lang="en-US" dirty="0"/>
            </a:br>
            <a:r>
              <a:rPr lang="en-US" dirty="0"/>
              <a:t>(Point of the whole talk)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07CDC-3D15-4954-B4B8-796ED8BA6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218738"/>
            <a:ext cx="9906001" cy="3234105"/>
          </a:xfrm>
        </p:spPr>
        <p:txBody>
          <a:bodyPr>
            <a:normAutofit/>
          </a:bodyPr>
          <a:lstStyle/>
          <a:p>
            <a:r>
              <a:rPr lang="en-US" dirty="0"/>
              <a:t>Most fund managers will deduct their “fees” from your portfolio quarterly</a:t>
            </a:r>
          </a:p>
          <a:p>
            <a:r>
              <a:rPr lang="en-US" dirty="0"/>
              <a:t>This is not mandatory, it is what is best for the money manager</a:t>
            </a:r>
          </a:p>
          <a:p>
            <a:pPr lvl="1"/>
            <a:r>
              <a:rPr lang="en-US" dirty="0"/>
              <a:t>They generate a bill and get paid in milliseconds – effectively NO days in A/R</a:t>
            </a:r>
          </a:p>
          <a:p>
            <a:pPr lvl="1"/>
            <a:r>
              <a:rPr lang="en-US" dirty="0"/>
              <a:t>If they have to bill you, they will have more “hassle” getting paid</a:t>
            </a:r>
          </a:p>
          <a:p>
            <a:r>
              <a:rPr lang="en-US" b="1" u="sng" dirty="0"/>
              <a:t>IF</a:t>
            </a:r>
            <a:r>
              <a:rPr lang="en-US" dirty="0"/>
              <a:t> you pay your fees from outside the plan, you effectively increase your fund by the amount otherwise taken from fees</a:t>
            </a:r>
          </a:p>
          <a:p>
            <a:r>
              <a:rPr lang="en-US" b="1" u="sng" dirty="0"/>
              <a:t>IF</a:t>
            </a:r>
            <a:r>
              <a:rPr lang="en-US" dirty="0"/>
              <a:t> your employer make that payment on your behalf, and then deduct your salary to offset the corporate expense, paying fees from your salary is a </a:t>
            </a:r>
            <a:r>
              <a:rPr lang="en-US" b="1" dirty="0"/>
              <a:t>pre-tax payment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9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C94B-694C-4940-B65C-5EB657CC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32097"/>
            <a:ext cx="9905999" cy="1898707"/>
          </a:xfrm>
        </p:spPr>
        <p:txBody>
          <a:bodyPr/>
          <a:lstStyle/>
          <a:p>
            <a:r>
              <a:rPr lang="en-US" dirty="0"/>
              <a:t>Fee paid from fund worse in later years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FAD07-339D-403F-8C59-07CB1B03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3009899"/>
            <a:ext cx="9906000" cy="32384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Hypothetical situation (worst case scenario, and not my situation at all)</a:t>
            </a:r>
          </a:p>
          <a:p>
            <a:endParaRPr lang="en-US" dirty="0"/>
          </a:p>
          <a:p>
            <a:r>
              <a:rPr lang="en-US" dirty="0"/>
              <a:t>Person has a portfolio worth 5,000,000 and pays 1% to manager for fees</a:t>
            </a:r>
          </a:p>
          <a:p>
            <a:r>
              <a:rPr lang="en-US" dirty="0"/>
              <a:t>If they contribute federal maximum in 2019 of 56000 plus catch up of 6000 (over 50)</a:t>
            </a:r>
          </a:p>
          <a:p>
            <a:endParaRPr lang="en-US" dirty="0"/>
          </a:p>
          <a:p>
            <a:r>
              <a:rPr lang="en-US" dirty="0"/>
              <a:t>They will have 50,000 of their 62,ooo contribution eaten by fees, or 80.6%)</a:t>
            </a:r>
          </a:p>
          <a:p>
            <a:r>
              <a:rPr lang="en-US" dirty="0"/>
              <a:t>If in a 2% fee situation, they LOSE 48,000 despite contributing 62,000</a:t>
            </a:r>
          </a:p>
          <a:p>
            <a:endParaRPr lang="en-US" dirty="0"/>
          </a:p>
          <a:p>
            <a:r>
              <a:rPr lang="en-US" dirty="0"/>
              <a:t>This is separate from the other discussion, is Asset based fee structure </a:t>
            </a:r>
            <a:r>
              <a:rPr lang="en-US" sz="3600" dirty="0"/>
              <a:t>fair</a:t>
            </a:r>
            <a:r>
              <a:rPr lang="en-US" dirty="0"/>
              <a:t> in large accounts – is there really that much more work for a 5M account as a 500K account?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15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258</TotalTime>
  <Words>541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Mesh</vt:lpstr>
      <vt:lpstr>Retirement fund fees reallocation results in reduced expense of portfolio over time</vt:lpstr>
      <vt:lpstr>Start Early  </vt:lpstr>
      <vt:lpstr>Nerdwallet analysis   (David Yochim and Jonathon Todd (access July 16, 2019)</vt:lpstr>
      <vt:lpstr>Effect of 2% fee on balance   100k start hold 25 yr 6% return   Vanguard</vt:lpstr>
      <vt:lpstr>Another example</vt:lpstr>
      <vt:lpstr>Zero fees not practical or possible </vt:lpstr>
      <vt:lpstr>Fees on top of fees on top of fees </vt:lpstr>
      <vt:lpstr>How to pay money managers (Point of the whole talk) </vt:lpstr>
      <vt:lpstr>Fee paid from fund worse in later years </vt:lpstr>
      <vt:lpstr>What we did in my practice -1</vt:lpstr>
      <vt:lpstr>What we did in my practice -2</vt:lpstr>
      <vt:lpstr>Final thoughts (addl topics to mull)</vt:lpstr>
      <vt:lpstr>Retirement fund fees reallocation results in reduced expense of portfolio over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Fees on Retirement balances over time</dc:title>
  <dc:creator>Eric Brandser</dc:creator>
  <cp:lastModifiedBy>Eric Brandser</cp:lastModifiedBy>
  <cp:revision>14</cp:revision>
  <dcterms:created xsi:type="dcterms:W3CDTF">2019-07-16T12:04:55Z</dcterms:created>
  <dcterms:modified xsi:type="dcterms:W3CDTF">2019-07-23T17:10:03Z</dcterms:modified>
</cp:coreProperties>
</file>