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79" r:id="rId3"/>
    <p:sldId id="287" r:id="rId4"/>
    <p:sldId id="281" r:id="rId5"/>
    <p:sldId id="288" r:id="rId6"/>
    <p:sldId id="286" r:id="rId7"/>
    <p:sldId id="304" r:id="rId8"/>
    <p:sldId id="280" r:id="rId9"/>
    <p:sldId id="289" r:id="rId10"/>
    <p:sldId id="312" r:id="rId11"/>
    <p:sldId id="328" r:id="rId12"/>
    <p:sldId id="329" r:id="rId13"/>
    <p:sldId id="334" r:id="rId14"/>
    <p:sldId id="336" r:id="rId15"/>
    <p:sldId id="335" r:id="rId16"/>
    <p:sldId id="332" r:id="rId17"/>
    <p:sldId id="331" r:id="rId18"/>
    <p:sldId id="330" r:id="rId19"/>
    <p:sldId id="323" r:id="rId20"/>
    <p:sldId id="324" r:id="rId21"/>
    <p:sldId id="325" r:id="rId22"/>
    <p:sldId id="326" r:id="rId23"/>
    <p:sldId id="327" r:id="rId24"/>
    <p:sldId id="333" r:id="rId25"/>
    <p:sldId id="311" r:id="rId26"/>
    <p:sldId id="291" r:id="rId27"/>
    <p:sldId id="305" r:id="rId28"/>
    <p:sldId id="315" r:id="rId29"/>
    <p:sldId id="314" r:id="rId30"/>
    <p:sldId id="313" r:id="rId31"/>
    <p:sldId id="316" r:id="rId32"/>
    <p:sldId id="306" r:id="rId33"/>
    <p:sldId id="318" r:id="rId34"/>
    <p:sldId id="319" r:id="rId35"/>
    <p:sldId id="320" r:id="rId36"/>
    <p:sldId id="308" r:id="rId37"/>
    <p:sldId id="309" r:id="rId38"/>
    <p:sldId id="264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65" r:id="rId47"/>
    <p:sldId id="303" r:id="rId48"/>
    <p:sldId id="317" r:id="rId49"/>
    <p:sldId id="267" r:id="rId50"/>
    <p:sldId id="285" r:id="rId51"/>
    <p:sldId id="294" r:id="rId52"/>
    <p:sldId id="296" r:id="rId53"/>
    <p:sldId id="300" r:id="rId54"/>
    <p:sldId id="29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EE5"/>
    <a:srgbClr val="20AEE3"/>
    <a:srgbClr val="1F76B3"/>
    <a:srgbClr val="BB0339"/>
    <a:srgbClr val="349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94"/>
  </p:normalViewPr>
  <p:slideViewPr>
    <p:cSldViewPr snapToGrid="0">
      <p:cViewPr>
        <p:scale>
          <a:sx n="84" d="100"/>
          <a:sy n="84" d="100"/>
        </p:scale>
        <p:origin x="92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CD7D2-C2E5-404E-B782-4CDD6630F1E2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A87FC-A226-4CEA-95DA-1AF92C07C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6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5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31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7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4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72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6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1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4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Under-confident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20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Under-confident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2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3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22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71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1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4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2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0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0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7FC-A226-4CEA-95DA-1AF92C07C6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8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4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0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9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4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7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3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5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3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9AD8957-A794-4AB7-A0E3-C51BD9CD1C1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42FD4D-D520-4DD8-8875-246F0A57F46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1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Confidence Calibration in Radiology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Behrang Amini</a:t>
            </a:r>
          </a:p>
        </p:txBody>
      </p:sp>
    </p:spTree>
    <p:extLst>
      <p:ext uri="{BB962C8B-B14F-4D97-AF65-F5344CB8AC3E}">
        <p14:creationId xmlns:p14="http://schemas.microsoft.com/office/powerpoint/2010/main" val="255620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eckmyai.com/cgi-bin/images/187339603.png">
            <a:extLst>
              <a:ext uri="{FF2B5EF4-FFF2-40B4-BE49-F238E27FC236}">
                <a16:creationId xmlns:a16="http://schemas.microsoft.com/office/drawing/2014/main" id="{F8367202-4C98-5847-8308-FBAE2B8A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3"/>
          <a:stretch/>
        </p:blipFill>
        <p:spPr bwMode="auto">
          <a:xfrm>
            <a:off x="1946031" y="717550"/>
            <a:ext cx="8299938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5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71580"/>
              </p:ext>
            </p:extLst>
          </p:nvPr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8D5D30E-D93A-8A46-8BBE-CCE925FB9FA0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</p:spTree>
    <p:extLst>
      <p:ext uri="{BB962C8B-B14F-4D97-AF65-F5344CB8AC3E}">
        <p14:creationId xmlns:p14="http://schemas.microsoft.com/office/powerpoint/2010/main" val="219308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8D5D30E-D93A-8A46-8BBE-CCE925FB9FA0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</p:spTree>
    <p:extLst>
      <p:ext uri="{BB962C8B-B14F-4D97-AF65-F5344CB8AC3E}">
        <p14:creationId xmlns:p14="http://schemas.microsoft.com/office/powerpoint/2010/main" val="171231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09894"/>
              </p:ext>
            </p:extLst>
          </p:nvPr>
        </p:nvGraphicFramePr>
        <p:xfrm>
          <a:off x="6783860" y="1708207"/>
          <a:ext cx="530105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9974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8D5D30E-D93A-8A46-8BBE-CCE925FB9FA0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BDDE31A-94A4-AB42-BAAD-2795F5180A8F}"/>
              </a:ext>
            </a:extLst>
          </p:cNvPr>
          <p:cNvSpPr/>
          <p:nvPr/>
        </p:nvSpPr>
        <p:spPr>
          <a:xfrm rot="5400000">
            <a:off x="9713618" y="1083677"/>
            <a:ext cx="195298" cy="4547290"/>
          </a:xfrm>
          <a:prstGeom prst="rightBrace">
            <a:avLst>
              <a:gd name="adj1" fmla="val 145147"/>
              <a:gd name="adj2" fmla="val 50000"/>
            </a:avLst>
          </a:prstGeom>
          <a:ln w="28575">
            <a:solidFill>
              <a:srgbClr val="1C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C249BBF-9128-BD4E-A1C2-21685B43FE74}"/>
              </a:ext>
            </a:extLst>
          </p:cNvPr>
          <p:cNvSpPr/>
          <p:nvPr/>
        </p:nvSpPr>
        <p:spPr>
          <a:xfrm rot="16200000">
            <a:off x="4323892" y="2913352"/>
            <a:ext cx="143586" cy="3278712"/>
          </a:xfrm>
          <a:prstGeom prst="rightBrace">
            <a:avLst>
              <a:gd name="adj1" fmla="val 145147"/>
              <a:gd name="adj2" fmla="val 50000"/>
            </a:avLst>
          </a:prstGeom>
          <a:ln w="28575">
            <a:solidFill>
              <a:srgbClr val="1C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9974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8D5D30E-D93A-8A46-8BBE-CCE925FB9FA0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074D59-860C-444D-AE81-102BAAE24589}"/>
              </a:ext>
            </a:extLst>
          </p:cNvPr>
          <p:cNvSpPr/>
          <p:nvPr/>
        </p:nvSpPr>
        <p:spPr>
          <a:xfrm>
            <a:off x="7018543" y="3662098"/>
            <a:ext cx="49536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total = 33 + 7 + 8 + 9 + 6 + 1 </a:t>
            </a:r>
          </a:p>
          <a:p>
            <a:r>
              <a:rPr lang="en-US" sz="2800" dirty="0"/>
              <a:t>total = 64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F71956-C822-2647-86A4-28DE80B05CE0}"/>
              </a:ext>
            </a:extLst>
          </p:cNvPr>
          <p:cNvSpPr/>
          <p:nvPr/>
        </p:nvSpPr>
        <p:spPr>
          <a:xfrm>
            <a:off x="6463442" y="4751619"/>
            <a:ext cx="53054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positives = 0 + 2 + 3 + 5 + 5 + 1 </a:t>
            </a:r>
          </a:p>
          <a:p>
            <a:r>
              <a:rPr lang="en-US" sz="2800" dirty="0"/>
              <a:t>positives = 16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324EF3-2925-DF4A-9189-170D14B0E812}"/>
              </a:ext>
            </a:extLst>
          </p:cNvPr>
          <p:cNvSpPr/>
          <p:nvPr/>
        </p:nvSpPr>
        <p:spPr>
          <a:xfrm>
            <a:off x="6096000" y="5841140"/>
            <a:ext cx="31767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prevalence = 16/64</a:t>
            </a:r>
          </a:p>
          <a:p>
            <a:r>
              <a:rPr lang="en-US" sz="2800" dirty="0"/>
              <a:t>prevalence = 0.25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D795CB-8032-7B49-9A7B-FEF46E2339E3}"/>
              </a:ext>
            </a:extLst>
          </p:cNvPr>
          <p:cNvCxnSpPr>
            <a:cxnSpLocks/>
          </p:cNvCxnSpPr>
          <p:nvPr/>
        </p:nvCxnSpPr>
        <p:spPr>
          <a:xfrm flipH="1">
            <a:off x="6083504" y="3481083"/>
            <a:ext cx="700355" cy="0"/>
          </a:xfrm>
          <a:prstGeom prst="straightConnector1">
            <a:avLst/>
          </a:prstGeom>
          <a:ln w="38100">
            <a:solidFill>
              <a:srgbClr val="1CAE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8D5D30E-D93A-8A46-8BBE-CCE925FB9FA0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</p:spTree>
    <p:extLst>
      <p:ext uri="{BB962C8B-B14F-4D97-AF65-F5344CB8AC3E}">
        <p14:creationId xmlns:p14="http://schemas.microsoft.com/office/powerpoint/2010/main" val="415625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63F27-D57A-5E43-99A5-18BF0A1EB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90422"/>
              </p:ext>
            </p:extLst>
          </p:nvPr>
        </p:nvGraphicFramePr>
        <p:xfrm>
          <a:off x="6783859" y="2924754"/>
          <a:ext cx="53010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0/33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5/9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32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67580-D908-F244-ACBF-10D03573B485}"/>
              </a:ext>
            </a:extLst>
          </p:cNvPr>
          <p:cNvSpPr/>
          <p:nvPr/>
        </p:nvSpPr>
        <p:spPr>
          <a:xfrm>
            <a:off x="8291385" y="2819220"/>
            <a:ext cx="3793526" cy="111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1107C-CFEB-1A46-9DDB-DB5D5A49744D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</p:spTree>
    <p:extLst>
      <p:ext uri="{BB962C8B-B14F-4D97-AF65-F5344CB8AC3E}">
        <p14:creationId xmlns:p14="http://schemas.microsoft.com/office/powerpoint/2010/main" val="57922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63F27-D57A-5E43-99A5-18BF0A1EB578}"/>
              </a:ext>
            </a:extLst>
          </p:cNvPr>
          <p:cNvGraphicFramePr>
            <a:graphicFrameLocks noGrp="1"/>
          </p:cNvGraphicFramePr>
          <p:nvPr/>
        </p:nvGraphicFramePr>
        <p:xfrm>
          <a:off x="6783859" y="2924754"/>
          <a:ext cx="53010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0/33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5/9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32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67580-D908-F244-ACBF-10D03573B485}"/>
              </a:ext>
            </a:extLst>
          </p:cNvPr>
          <p:cNvSpPr/>
          <p:nvPr/>
        </p:nvSpPr>
        <p:spPr>
          <a:xfrm>
            <a:off x="8291385" y="2819220"/>
            <a:ext cx="3793526" cy="111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1107C-CFEB-1A46-9DDB-DB5D5A49744D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</p:spTree>
    <p:extLst>
      <p:ext uri="{BB962C8B-B14F-4D97-AF65-F5344CB8AC3E}">
        <p14:creationId xmlns:p14="http://schemas.microsoft.com/office/powerpoint/2010/main" val="110217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63F27-D57A-5E43-99A5-18BF0A1EB578}"/>
              </a:ext>
            </a:extLst>
          </p:cNvPr>
          <p:cNvGraphicFramePr>
            <a:graphicFrameLocks noGrp="1"/>
          </p:cNvGraphicFramePr>
          <p:nvPr/>
        </p:nvGraphicFramePr>
        <p:xfrm>
          <a:off x="6783859" y="2924754"/>
          <a:ext cx="53010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0/33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5/9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32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67580-D908-F244-ACBF-10D03573B485}"/>
              </a:ext>
            </a:extLst>
          </p:cNvPr>
          <p:cNvSpPr/>
          <p:nvPr/>
        </p:nvSpPr>
        <p:spPr>
          <a:xfrm>
            <a:off x="8291385" y="2819220"/>
            <a:ext cx="3793526" cy="111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DC2415-D802-2546-A2F2-2D1D72C9AF6C}"/>
              </a:ext>
            </a:extLst>
          </p:cNvPr>
          <p:cNvSpPr/>
          <p:nvPr/>
        </p:nvSpPr>
        <p:spPr>
          <a:xfrm>
            <a:off x="7681785" y="3240126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5858BD-488F-C44F-A647-2C34D1A3DA7B}"/>
              </a:ext>
            </a:extLst>
          </p:cNvPr>
          <p:cNvSpPr/>
          <p:nvPr/>
        </p:nvSpPr>
        <p:spPr>
          <a:xfrm>
            <a:off x="2656704" y="4002264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09C9E91-1238-EB49-8787-6C5BA799EB21}"/>
              </a:ext>
            </a:extLst>
          </p:cNvPr>
          <p:cNvCxnSpPr>
            <a:cxnSpLocks/>
            <a:stCxn id="8" idx="4"/>
          </p:cNvCxnSpPr>
          <p:nvPr/>
        </p:nvCxnSpPr>
        <p:spPr>
          <a:xfrm rot="5400000">
            <a:off x="5238398" y="1572833"/>
            <a:ext cx="547495" cy="4796481"/>
          </a:xfrm>
          <a:prstGeom prst="bentConnector2">
            <a:avLst/>
          </a:prstGeom>
          <a:ln w="38100">
            <a:solidFill>
              <a:srgbClr val="1C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1107C-CFEB-1A46-9DDB-DB5D5A49744D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6BFC3A-0040-E141-947B-595411F34BD2}"/>
              </a:ext>
            </a:extLst>
          </p:cNvPr>
          <p:cNvSpPr/>
          <p:nvPr/>
        </p:nvSpPr>
        <p:spPr>
          <a:xfrm rot="16200000">
            <a:off x="5945890" y="3030565"/>
            <a:ext cx="12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Observed probability of event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AD4CD9-6971-E94E-AAE9-A3AFCE5D07B3}"/>
              </a:ext>
            </a:extLst>
          </p:cNvPr>
          <p:cNvCxnSpPr>
            <a:cxnSpLocks/>
          </p:cNvCxnSpPr>
          <p:nvPr/>
        </p:nvCxnSpPr>
        <p:spPr>
          <a:xfrm>
            <a:off x="7045758" y="3481083"/>
            <a:ext cx="500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6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63F27-D57A-5E43-99A5-18BF0A1EB578}"/>
              </a:ext>
            </a:extLst>
          </p:cNvPr>
          <p:cNvGraphicFramePr>
            <a:graphicFrameLocks noGrp="1"/>
          </p:cNvGraphicFramePr>
          <p:nvPr/>
        </p:nvGraphicFramePr>
        <p:xfrm>
          <a:off x="6783859" y="2924754"/>
          <a:ext cx="53010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0/33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5/9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32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67580-D908-F244-ACBF-10D03573B485}"/>
              </a:ext>
            </a:extLst>
          </p:cNvPr>
          <p:cNvSpPr/>
          <p:nvPr/>
        </p:nvSpPr>
        <p:spPr>
          <a:xfrm>
            <a:off x="9036911" y="2819220"/>
            <a:ext cx="3048000" cy="111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DC2415-D802-2546-A2F2-2D1D72C9AF6C}"/>
              </a:ext>
            </a:extLst>
          </p:cNvPr>
          <p:cNvSpPr/>
          <p:nvPr/>
        </p:nvSpPr>
        <p:spPr>
          <a:xfrm>
            <a:off x="8441885" y="3240126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5858BD-488F-C44F-A647-2C34D1A3DA7B}"/>
              </a:ext>
            </a:extLst>
          </p:cNvPr>
          <p:cNvSpPr/>
          <p:nvPr/>
        </p:nvSpPr>
        <p:spPr>
          <a:xfrm>
            <a:off x="3274543" y="3145734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09C9E91-1238-EB49-8787-6C5BA799EB21}"/>
              </a:ext>
            </a:extLst>
          </p:cNvPr>
          <p:cNvCxnSpPr>
            <a:cxnSpLocks/>
            <a:stCxn id="8" idx="4"/>
            <a:endCxn id="11" idx="6"/>
          </p:cNvCxnSpPr>
          <p:nvPr/>
        </p:nvCxnSpPr>
        <p:spPr>
          <a:xfrm rot="5400000" flipH="1">
            <a:off x="6039618" y="1066459"/>
            <a:ext cx="322992" cy="4938742"/>
          </a:xfrm>
          <a:prstGeom prst="bentConnector4">
            <a:avLst>
              <a:gd name="adj1" fmla="val -70776"/>
              <a:gd name="adj2" fmla="val 52314"/>
            </a:avLst>
          </a:prstGeom>
          <a:ln w="38100">
            <a:solidFill>
              <a:srgbClr val="1C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11701FC-E0D0-7245-9860-62C3B2E55001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866C5D-13BB-4D46-931C-4AE6AE2B3DA9}"/>
              </a:ext>
            </a:extLst>
          </p:cNvPr>
          <p:cNvSpPr/>
          <p:nvPr/>
        </p:nvSpPr>
        <p:spPr>
          <a:xfrm rot="16200000">
            <a:off x="5945890" y="3030565"/>
            <a:ext cx="12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Observed probability of event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FBA1C0-469C-4748-B60F-13041123AD7B}"/>
              </a:ext>
            </a:extLst>
          </p:cNvPr>
          <p:cNvCxnSpPr>
            <a:cxnSpLocks/>
          </p:cNvCxnSpPr>
          <p:nvPr/>
        </p:nvCxnSpPr>
        <p:spPr>
          <a:xfrm>
            <a:off x="7045758" y="3481083"/>
            <a:ext cx="500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5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7120F-FC76-8546-A7D6-027D97B7789E}"/>
              </a:ext>
            </a:extLst>
          </p:cNvPr>
          <p:cNvSpPr txBox="1"/>
          <p:nvPr/>
        </p:nvSpPr>
        <p:spPr>
          <a:xfrm>
            <a:off x="0" y="1613118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How good a radiologist am I?</a:t>
            </a:r>
          </a:p>
        </p:txBody>
      </p:sp>
    </p:spTree>
    <p:extLst>
      <p:ext uri="{BB962C8B-B14F-4D97-AF65-F5344CB8AC3E}">
        <p14:creationId xmlns:p14="http://schemas.microsoft.com/office/powerpoint/2010/main" val="38143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63F27-D57A-5E43-99A5-18BF0A1EB578}"/>
              </a:ext>
            </a:extLst>
          </p:cNvPr>
          <p:cNvGraphicFramePr>
            <a:graphicFrameLocks noGrp="1"/>
          </p:cNvGraphicFramePr>
          <p:nvPr/>
        </p:nvGraphicFramePr>
        <p:xfrm>
          <a:off x="6783859" y="2924754"/>
          <a:ext cx="53010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0/33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5/9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32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67580-D908-F244-ACBF-10D03573B485}"/>
              </a:ext>
            </a:extLst>
          </p:cNvPr>
          <p:cNvSpPr/>
          <p:nvPr/>
        </p:nvSpPr>
        <p:spPr>
          <a:xfrm>
            <a:off x="9798907" y="2819220"/>
            <a:ext cx="2286003" cy="111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DC2415-D802-2546-A2F2-2D1D72C9AF6C}"/>
              </a:ext>
            </a:extLst>
          </p:cNvPr>
          <p:cNvSpPr/>
          <p:nvPr/>
        </p:nvSpPr>
        <p:spPr>
          <a:xfrm>
            <a:off x="9208007" y="3240126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5858BD-488F-C44F-A647-2C34D1A3DA7B}"/>
              </a:ext>
            </a:extLst>
          </p:cNvPr>
          <p:cNvSpPr/>
          <p:nvPr/>
        </p:nvSpPr>
        <p:spPr>
          <a:xfrm>
            <a:off x="3880025" y="2878120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09C9E91-1238-EB49-8787-6C5BA799EB21}"/>
              </a:ext>
            </a:extLst>
          </p:cNvPr>
          <p:cNvCxnSpPr>
            <a:cxnSpLocks/>
            <a:stCxn id="8" idx="4"/>
            <a:endCxn id="11" idx="6"/>
          </p:cNvCxnSpPr>
          <p:nvPr/>
        </p:nvCxnSpPr>
        <p:spPr>
          <a:xfrm rot="5400000" flipH="1">
            <a:off x="6591613" y="852332"/>
            <a:ext cx="590606" cy="5099382"/>
          </a:xfrm>
          <a:prstGeom prst="bentConnector4">
            <a:avLst>
              <a:gd name="adj1" fmla="val -38706"/>
              <a:gd name="adj2" fmla="val 52241"/>
            </a:avLst>
          </a:prstGeom>
          <a:ln w="38100">
            <a:solidFill>
              <a:srgbClr val="1C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8EFEBE5-5D88-F945-851F-E57354814234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F3516-7F06-6540-AE2F-6F2F81B788FC}"/>
              </a:ext>
            </a:extLst>
          </p:cNvPr>
          <p:cNvSpPr/>
          <p:nvPr/>
        </p:nvSpPr>
        <p:spPr>
          <a:xfrm rot="16200000">
            <a:off x="5945890" y="3030565"/>
            <a:ext cx="12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Observed probability of event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C195FE-6F2A-0E43-9832-985E96A84414}"/>
              </a:ext>
            </a:extLst>
          </p:cNvPr>
          <p:cNvCxnSpPr>
            <a:cxnSpLocks/>
          </p:cNvCxnSpPr>
          <p:nvPr/>
        </p:nvCxnSpPr>
        <p:spPr>
          <a:xfrm>
            <a:off x="7045758" y="3481083"/>
            <a:ext cx="500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63F27-D57A-5E43-99A5-18BF0A1EB578}"/>
              </a:ext>
            </a:extLst>
          </p:cNvPr>
          <p:cNvGraphicFramePr>
            <a:graphicFrameLocks noGrp="1"/>
          </p:cNvGraphicFramePr>
          <p:nvPr/>
        </p:nvGraphicFramePr>
        <p:xfrm>
          <a:off x="6783859" y="2924754"/>
          <a:ext cx="53010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0/33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5/9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32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67580-D908-F244-ACBF-10D03573B485}"/>
              </a:ext>
            </a:extLst>
          </p:cNvPr>
          <p:cNvSpPr/>
          <p:nvPr/>
        </p:nvSpPr>
        <p:spPr>
          <a:xfrm>
            <a:off x="10557111" y="2819220"/>
            <a:ext cx="1527800" cy="111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DC2415-D802-2546-A2F2-2D1D72C9AF6C}"/>
              </a:ext>
            </a:extLst>
          </p:cNvPr>
          <p:cNvSpPr/>
          <p:nvPr/>
        </p:nvSpPr>
        <p:spPr>
          <a:xfrm>
            <a:off x="9959868" y="3240126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5858BD-488F-C44F-A647-2C34D1A3DA7B}"/>
              </a:ext>
            </a:extLst>
          </p:cNvPr>
          <p:cNvSpPr/>
          <p:nvPr/>
        </p:nvSpPr>
        <p:spPr>
          <a:xfrm>
            <a:off x="4464748" y="2374377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09C9E91-1238-EB49-8787-6C5BA799EB21}"/>
              </a:ext>
            </a:extLst>
          </p:cNvPr>
          <p:cNvCxnSpPr>
            <a:cxnSpLocks/>
            <a:stCxn id="8" idx="4"/>
            <a:endCxn id="11" idx="4"/>
          </p:cNvCxnSpPr>
          <p:nvPr/>
        </p:nvCxnSpPr>
        <p:spPr>
          <a:xfrm rot="5400000" flipH="1">
            <a:off x="7008033" y="516892"/>
            <a:ext cx="865749" cy="5495120"/>
          </a:xfrm>
          <a:prstGeom prst="bentConnector3">
            <a:avLst>
              <a:gd name="adj1" fmla="val -26405"/>
            </a:avLst>
          </a:prstGeom>
          <a:ln w="38100">
            <a:solidFill>
              <a:srgbClr val="1C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21DF9-CCD9-F441-87CC-0163D334D1D6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BD0FA3-2A83-0F4E-A1A1-FBC36AFF99F6}"/>
              </a:ext>
            </a:extLst>
          </p:cNvPr>
          <p:cNvSpPr/>
          <p:nvPr/>
        </p:nvSpPr>
        <p:spPr>
          <a:xfrm rot="16200000">
            <a:off x="5945890" y="3030565"/>
            <a:ext cx="12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Observed probability of event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EC4BF5-710D-F94F-AD0C-B137BDCAD118}"/>
              </a:ext>
            </a:extLst>
          </p:cNvPr>
          <p:cNvCxnSpPr>
            <a:cxnSpLocks/>
          </p:cNvCxnSpPr>
          <p:nvPr/>
        </p:nvCxnSpPr>
        <p:spPr>
          <a:xfrm>
            <a:off x="7045758" y="3481083"/>
            <a:ext cx="500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63F27-D57A-5E43-99A5-18BF0A1EB578}"/>
              </a:ext>
            </a:extLst>
          </p:cNvPr>
          <p:cNvGraphicFramePr>
            <a:graphicFrameLocks noGrp="1"/>
          </p:cNvGraphicFramePr>
          <p:nvPr/>
        </p:nvGraphicFramePr>
        <p:xfrm>
          <a:off x="6783859" y="2924754"/>
          <a:ext cx="53010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0/33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5/9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32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67580-D908-F244-ACBF-10D03573B485}"/>
              </a:ext>
            </a:extLst>
          </p:cNvPr>
          <p:cNvSpPr/>
          <p:nvPr/>
        </p:nvSpPr>
        <p:spPr>
          <a:xfrm>
            <a:off x="11438579" y="2819220"/>
            <a:ext cx="646332" cy="111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DC2415-D802-2546-A2F2-2D1D72C9AF6C}"/>
              </a:ext>
            </a:extLst>
          </p:cNvPr>
          <p:cNvSpPr/>
          <p:nvPr/>
        </p:nvSpPr>
        <p:spPr>
          <a:xfrm>
            <a:off x="10711592" y="3240126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5858BD-488F-C44F-A647-2C34D1A3DA7B}"/>
              </a:ext>
            </a:extLst>
          </p:cNvPr>
          <p:cNvSpPr/>
          <p:nvPr/>
        </p:nvSpPr>
        <p:spPr>
          <a:xfrm>
            <a:off x="5053915" y="1491964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09C9E91-1238-EB49-8787-6C5BA799EB21}"/>
              </a:ext>
            </a:extLst>
          </p:cNvPr>
          <p:cNvCxnSpPr>
            <a:cxnSpLocks/>
            <a:stCxn id="8" idx="4"/>
            <a:endCxn id="11" idx="4"/>
          </p:cNvCxnSpPr>
          <p:nvPr/>
        </p:nvCxnSpPr>
        <p:spPr>
          <a:xfrm rot="5400000" flipH="1">
            <a:off x="7237273" y="-5593"/>
            <a:ext cx="1748162" cy="5657677"/>
          </a:xfrm>
          <a:prstGeom prst="bentConnector3">
            <a:avLst>
              <a:gd name="adj1" fmla="val -13077"/>
            </a:avLst>
          </a:prstGeom>
          <a:ln w="38100">
            <a:solidFill>
              <a:srgbClr val="1C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7DEFA-BB87-F749-A01B-F99864DAD63B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A7E244-6B68-F241-84EE-1EE85756F83E}"/>
              </a:ext>
            </a:extLst>
          </p:cNvPr>
          <p:cNvSpPr/>
          <p:nvPr/>
        </p:nvSpPr>
        <p:spPr>
          <a:xfrm rot="16200000">
            <a:off x="5945890" y="3030565"/>
            <a:ext cx="12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Observed probability of event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815179-449F-DC43-B21F-D00ED4B085D3}"/>
              </a:ext>
            </a:extLst>
          </p:cNvPr>
          <p:cNvCxnSpPr>
            <a:cxnSpLocks/>
          </p:cNvCxnSpPr>
          <p:nvPr/>
        </p:nvCxnSpPr>
        <p:spPr>
          <a:xfrm>
            <a:off x="7045758" y="3481083"/>
            <a:ext cx="500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8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eckmyai.com/cgi-bin/images/187339603.png">
            <a:extLst>
              <a:ext uri="{FF2B5EF4-FFF2-40B4-BE49-F238E27FC236}">
                <a16:creationId xmlns:a16="http://schemas.microsoft.com/office/drawing/2014/main" id="{DFB6BFCF-3FFF-B54E-99E4-962A7199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61"/>
          <a:stretch/>
        </p:blipFill>
        <p:spPr bwMode="auto">
          <a:xfrm>
            <a:off x="1946031" y="717550"/>
            <a:ext cx="4149969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D48679-DB7D-424F-92A4-7E1AAB32D0CC}"/>
              </a:ext>
            </a:extLst>
          </p:cNvPr>
          <p:cNvGraphicFramePr>
            <a:graphicFrameLocks noGrp="1"/>
          </p:cNvGraphicFramePr>
          <p:nvPr/>
        </p:nvGraphicFramePr>
        <p:xfrm>
          <a:off x="6783860" y="1708207"/>
          <a:ext cx="53010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7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3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63F27-D57A-5E43-99A5-18BF0A1EB578}"/>
              </a:ext>
            </a:extLst>
          </p:cNvPr>
          <p:cNvGraphicFramePr>
            <a:graphicFrameLocks noGrp="1"/>
          </p:cNvGraphicFramePr>
          <p:nvPr/>
        </p:nvGraphicFramePr>
        <p:xfrm>
          <a:off x="6783859" y="2924754"/>
          <a:ext cx="530105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93">
                  <a:extLst>
                    <a:ext uri="{9D8B030D-6E8A-4147-A177-3AD203B41FA5}">
                      <a16:colId xmlns:a16="http://schemas.microsoft.com/office/drawing/2014/main" val="340152900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781568223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12601857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853622589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1796865992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4198851916"/>
                    </a:ext>
                  </a:extLst>
                </a:gridCol>
                <a:gridCol w="757293">
                  <a:extLst>
                    <a:ext uri="{9D8B030D-6E8A-4147-A177-3AD203B41FA5}">
                      <a16:colId xmlns:a16="http://schemas.microsoft.com/office/drawing/2014/main" val="285413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0/33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5/9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1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32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28E1188-FCD8-8948-B948-D63A49621D34}"/>
              </a:ext>
            </a:extLst>
          </p:cNvPr>
          <p:cNvSpPr/>
          <p:nvPr/>
        </p:nvSpPr>
        <p:spPr>
          <a:xfrm rot="16200000">
            <a:off x="6091362" y="2126722"/>
            <a:ext cx="738664" cy="646331"/>
          </a:xfrm>
          <a:prstGeom prst="rect">
            <a:avLst/>
          </a:prstGeom>
          <a:solidFill>
            <a:srgbClr val="1CAEE5"/>
          </a:solidFill>
        </p:spPr>
        <p:txBody>
          <a:bodyPr vert="vert"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Out-come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DC2415-D802-2546-A2F2-2D1D72C9AF6C}"/>
              </a:ext>
            </a:extLst>
          </p:cNvPr>
          <p:cNvSpPr/>
          <p:nvPr/>
        </p:nvSpPr>
        <p:spPr>
          <a:xfrm>
            <a:off x="11481649" y="3240126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5858BD-488F-C44F-A647-2C34D1A3DA7B}"/>
              </a:ext>
            </a:extLst>
          </p:cNvPr>
          <p:cNvSpPr/>
          <p:nvPr/>
        </p:nvSpPr>
        <p:spPr>
          <a:xfrm>
            <a:off x="5663514" y="1016913"/>
            <a:ext cx="457200" cy="457200"/>
          </a:xfrm>
          <a:prstGeom prst="ellipse">
            <a:avLst/>
          </a:prstGeom>
          <a:noFill/>
          <a:ln w="38100">
            <a:solidFill>
              <a:srgbClr val="1C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09C9E91-1238-EB49-8787-6C5BA799EB21}"/>
              </a:ext>
            </a:extLst>
          </p:cNvPr>
          <p:cNvCxnSpPr>
            <a:cxnSpLocks/>
            <a:stCxn id="8" idx="4"/>
            <a:endCxn id="11" idx="4"/>
          </p:cNvCxnSpPr>
          <p:nvPr/>
        </p:nvCxnSpPr>
        <p:spPr>
          <a:xfrm rot="5400000" flipH="1">
            <a:off x="7689575" y="-323347"/>
            <a:ext cx="2223213" cy="5818135"/>
          </a:xfrm>
          <a:prstGeom prst="bentConnector3">
            <a:avLst>
              <a:gd name="adj1" fmla="val -10282"/>
            </a:avLst>
          </a:prstGeom>
          <a:ln w="38100">
            <a:solidFill>
              <a:srgbClr val="1CA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74E75C4-E038-3041-9876-B3A24D0B86FC}"/>
              </a:ext>
            </a:extLst>
          </p:cNvPr>
          <p:cNvSpPr/>
          <p:nvPr/>
        </p:nvSpPr>
        <p:spPr>
          <a:xfrm>
            <a:off x="6783859" y="1338875"/>
            <a:ext cx="5301051" cy="369332"/>
          </a:xfrm>
          <a:prstGeom prst="rect">
            <a:avLst/>
          </a:prstGeom>
          <a:solidFill>
            <a:srgbClr val="1CAEE5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Predicted chance of event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2EAE82-9A89-8E46-957D-D4CC24047B36}"/>
              </a:ext>
            </a:extLst>
          </p:cNvPr>
          <p:cNvSpPr/>
          <p:nvPr/>
        </p:nvSpPr>
        <p:spPr>
          <a:xfrm rot="16200000">
            <a:off x="5945890" y="3030565"/>
            <a:ext cx="12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Observed probability of event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F7C7F9-B8A9-5B40-8DC6-700E017DC9A4}"/>
              </a:ext>
            </a:extLst>
          </p:cNvPr>
          <p:cNvCxnSpPr>
            <a:cxnSpLocks/>
          </p:cNvCxnSpPr>
          <p:nvPr/>
        </p:nvCxnSpPr>
        <p:spPr>
          <a:xfrm>
            <a:off x="7045758" y="3481083"/>
            <a:ext cx="500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eckmyai.com/cgi-bin/images/187339603.png">
            <a:extLst>
              <a:ext uri="{FF2B5EF4-FFF2-40B4-BE49-F238E27FC236}">
                <a16:creationId xmlns:a16="http://schemas.microsoft.com/office/drawing/2014/main" id="{F8367202-4C98-5847-8308-FBAE2B8A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3"/>
          <a:stretch/>
        </p:blipFill>
        <p:spPr bwMode="auto">
          <a:xfrm>
            <a:off x="1946031" y="717550"/>
            <a:ext cx="8299938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15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D1503-D239-8944-81EF-6BBC8C680DD2}"/>
              </a:ext>
            </a:extLst>
          </p:cNvPr>
          <p:cNvSpPr/>
          <p:nvPr/>
        </p:nvSpPr>
        <p:spPr>
          <a:xfrm>
            <a:off x="3108388" y="762392"/>
            <a:ext cx="59752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/>
              <a:t>http://</a:t>
            </a:r>
            <a:r>
              <a:rPr lang="en-US" sz="4800" dirty="0" err="1"/>
              <a:t>CheckMyAi.com</a:t>
            </a:r>
            <a:r>
              <a:rPr lang="en-US" sz="4800" dirty="0"/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15123-3CE9-6242-ADE0-9674A509E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73" t="9333" r="22773" b="40572"/>
          <a:stretch/>
        </p:blipFill>
        <p:spPr>
          <a:xfrm>
            <a:off x="2307485" y="2054392"/>
            <a:ext cx="7577029" cy="4356508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BC1AB774-D1C2-E34D-A086-77D51C2B73D3}"/>
              </a:ext>
            </a:extLst>
          </p:cNvPr>
          <p:cNvSpPr/>
          <p:nvPr/>
        </p:nvSpPr>
        <p:spPr>
          <a:xfrm>
            <a:off x="8555712" y="1593389"/>
            <a:ext cx="527901" cy="56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BF46D1-976F-EF4E-8574-B844731B70D8}"/>
              </a:ext>
            </a:extLst>
          </p:cNvPr>
          <p:cNvSpPr txBox="1"/>
          <p:nvPr/>
        </p:nvSpPr>
        <p:spPr>
          <a:xfrm>
            <a:off x="0" y="664851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How to interpret curves?</a:t>
            </a:r>
          </a:p>
        </p:txBody>
      </p:sp>
    </p:spTree>
    <p:extLst>
      <p:ext uri="{BB962C8B-B14F-4D97-AF65-F5344CB8AC3E}">
        <p14:creationId xmlns:p14="http://schemas.microsoft.com/office/powerpoint/2010/main" val="3618900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eckmyai.com/cgi-bin/images/187339603.png">
            <a:extLst>
              <a:ext uri="{FF2B5EF4-FFF2-40B4-BE49-F238E27FC236}">
                <a16:creationId xmlns:a16="http://schemas.microsoft.com/office/drawing/2014/main" id="{F8367202-4C98-5847-8308-FBAE2B8A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3"/>
          <a:stretch/>
        </p:blipFill>
        <p:spPr bwMode="auto">
          <a:xfrm>
            <a:off x="1946031" y="717550"/>
            <a:ext cx="8299938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7E0677-97C5-F249-8A7B-043E6FBCEE40}"/>
              </a:ext>
            </a:extLst>
          </p:cNvPr>
          <p:cNvCxnSpPr/>
          <p:nvPr/>
        </p:nvCxnSpPr>
        <p:spPr>
          <a:xfrm flipV="1">
            <a:off x="2897799" y="1237957"/>
            <a:ext cx="2996418" cy="299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BE5E7E-CDC2-F94E-8A66-32CFD212977F}"/>
              </a:ext>
            </a:extLst>
          </p:cNvPr>
          <p:cNvSpPr txBox="1"/>
          <p:nvPr/>
        </p:nvSpPr>
        <p:spPr>
          <a:xfrm>
            <a:off x="2610007" y="272681"/>
            <a:ext cx="3572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Line of optimal calibration</a:t>
            </a:r>
          </a:p>
        </p:txBody>
      </p:sp>
    </p:spTree>
    <p:extLst>
      <p:ext uri="{BB962C8B-B14F-4D97-AF65-F5344CB8AC3E}">
        <p14:creationId xmlns:p14="http://schemas.microsoft.com/office/powerpoint/2010/main" val="1641716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eckmyai.com/cgi-bin/images/187339603.png">
            <a:extLst>
              <a:ext uri="{FF2B5EF4-FFF2-40B4-BE49-F238E27FC236}">
                <a16:creationId xmlns:a16="http://schemas.microsoft.com/office/drawing/2014/main" id="{F8367202-4C98-5847-8308-FBAE2B8A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3"/>
          <a:stretch/>
        </p:blipFill>
        <p:spPr bwMode="auto">
          <a:xfrm>
            <a:off x="1946031" y="717550"/>
            <a:ext cx="8299938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7E0677-97C5-F249-8A7B-043E6FBCEE40}"/>
              </a:ext>
            </a:extLst>
          </p:cNvPr>
          <p:cNvCxnSpPr>
            <a:cxnSpLocks/>
          </p:cNvCxnSpPr>
          <p:nvPr/>
        </p:nvCxnSpPr>
        <p:spPr>
          <a:xfrm>
            <a:off x="2894029" y="3487698"/>
            <a:ext cx="3044858" cy="83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BE5E7E-CDC2-F94E-8A66-32CFD212977F}"/>
              </a:ext>
            </a:extLst>
          </p:cNvPr>
          <p:cNvSpPr txBox="1"/>
          <p:nvPr/>
        </p:nvSpPr>
        <p:spPr>
          <a:xfrm>
            <a:off x="2977802" y="272681"/>
            <a:ext cx="283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Line of no 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F318A-2C77-BE49-848D-B5CAF03C8AFC}"/>
              </a:ext>
            </a:extLst>
          </p:cNvPr>
          <p:cNvSpPr txBox="1"/>
          <p:nvPr/>
        </p:nvSpPr>
        <p:spPr>
          <a:xfrm>
            <a:off x="290385" y="3244508"/>
            <a:ext cx="16556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0.25 (Prev.)</a:t>
            </a:r>
          </a:p>
        </p:txBody>
      </p:sp>
    </p:spTree>
    <p:extLst>
      <p:ext uri="{BB962C8B-B14F-4D97-AF65-F5344CB8AC3E}">
        <p14:creationId xmlns:p14="http://schemas.microsoft.com/office/powerpoint/2010/main" val="286601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eckmyai.com/cgi-bin/images/187339603.png">
            <a:extLst>
              <a:ext uri="{FF2B5EF4-FFF2-40B4-BE49-F238E27FC236}">
                <a16:creationId xmlns:a16="http://schemas.microsoft.com/office/drawing/2014/main" id="{F8367202-4C98-5847-8308-FBAE2B8A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3"/>
          <a:stretch/>
        </p:blipFill>
        <p:spPr bwMode="auto">
          <a:xfrm>
            <a:off x="1946031" y="717550"/>
            <a:ext cx="8299938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7E0677-97C5-F249-8A7B-043E6FBCEE40}"/>
              </a:ext>
            </a:extLst>
          </p:cNvPr>
          <p:cNvCxnSpPr>
            <a:cxnSpLocks/>
          </p:cNvCxnSpPr>
          <p:nvPr/>
        </p:nvCxnSpPr>
        <p:spPr>
          <a:xfrm>
            <a:off x="3648173" y="1237957"/>
            <a:ext cx="2246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BE5E7E-CDC2-F94E-8A66-32CFD212977F}"/>
              </a:ext>
            </a:extLst>
          </p:cNvPr>
          <p:cNvSpPr txBox="1"/>
          <p:nvPr/>
        </p:nvSpPr>
        <p:spPr>
          <a:xfrm>
            <a:off x="2589076" y="272681"/>
            <a:ext cx="361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Lines of optimal resolution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C7CE0D-8E10-EF4C-A954-3DD332815F83}"/>
              </a:ext>
            </a:extLst>
          </p:cNvPr>
          <p:cNvCxnSpPr>
            <a:cxnSpLocks/>
          </p:cNvCxnSpPr>
          <p:nvPr/>
        </p:nvCxnSpPr>
        <p:spPr>
          <a:xfrm>
            <a:off x="2895601" y="4237252"/>
            <a:ext cx="752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352BA4-B347-E74B-8563-339E68647655}"/>
              </a:ext>
            </a:extLst>
          </p:cNvPr>
          <p:cNvCxnSpPr>
            <a:cxnSpLocks/>
          </p:cNvCxnSpPr>
          <p:nvPr/>
        </p:nvCxnSpPr>
        <p:spPr>
          <a:xfrm>
            <a:off x="3648173" y="4384844"/>
            <a:ext cx="0" cy="140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AB02F5-AA44-EE42-9A44-FB6DE836ED28}"/>
              </a:ext>
            </a:extLst>
          </p:cNvPr>
          <p:cNvSpPr txBox="1"/>
          <p:nvPr/>
        </p:nvSpPr>
        <p:spPr>
          <a:xfrm>
            <a:off x="2801498" y="4524866"/>
            <a:ext cx="16556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0.25 (Prev.)</a:t>
            </a:r>
          </a:p>
        </p:txBody>
      </p:sp>
    </p:spTree>
    <p:extLst>
      <p:ext uri="{BB962C8B-B14F-4D97-AF65-F5344CB8AC3E}">
        <p14:creationId xmlns:p14="http://schemas.microsoft.com/office/powerpoint/2010/main" val="35692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7120F-FC76-8546-A7D6-027D97B7789E}"/>
              </a:ext>
            </a:extLst>
          </p:cNvPr>
          <p:cNvSpPr txBox="1"/>
          <p:nvPr/>
        </p:nvSpPr>
        <p:spPr>
          <a:xfrm>
            <a:off x="0" y="16131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Do I talk good?</a:t>
            </a:r>
          </a:p>
        </p:txBody>
      </p:sp>
    </p:spTree>
    <p:extLst>
      <p:ext uri="{BB962C8B-B14F-4D97-AF65-F5344CB8AC3E}">
        <p14:creationId xmlns:p14="http://schemas.microsoft.com/office/powerpoint/2010/main" val="2811815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eckmyai.com/cgi-bin/images/187339603.png">
            <a:extLst>
              <a:ext uri="{FF2B5EF4-FFF2-40B4-BE49-F238E27FC236}">
                <a16:creationId xmlns:a16="http://schemas.microsoft.com/office/drawing/2014/main" id="{F8367202-4C98-5847-8308-FBAE2B8A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3"/>
          <a:stretch/>
        </p:blipFill>
        <p:spPr bwMode="auto">
          <a:xfrm>
            <a:off x="1946031" y="717550"/>
            <a:ext cx="8299938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7E0677-97C5-F249-8A7B-043E6FBCEE40}"/>
              </a:ext>
            </a:extLst>
          </p:cNvPr>
          <p:cNvCxnSpPr>
            <a:cxnSpLocks/>
          </p:cNvCxnSpPr>
          <p:nvPr/>
        </p:nvCxnSpPr>
        <p:spPr>
          <a:xfrm>
            <a:off x="4411744" y="1237957"/>
            <a:ext cx="14824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BE5E7E-CDC2-F94E-8A66-32CFD212977F}"/>
              </a:ext>
            </a:extLst>
          </p:cNvPr>
          <p:cNvSpPr txBox="1"/>
          <p:nvPr/>
        </p:nvSpPr>
        <p:spPr>
          <a:xfrm>
            <a:off x="2623508" y="272681"/>
            <a:ext cx="354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Lines of optimal accuracy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C7CE0D-8E10-EF4C-A954-3DD332815F83}"/>
              </a:ext>
            </a:extLst>
          </p:cNvPr>
          <p:cNvCxnSpPr>
            <a:cxnSpLocks/>
          </p:cNvCxnSpPr>
          <p:nvPr/>
        </p:nvCxnSpPr>
        <p:spPr>
          <a:xfrm>
            <a:off x="2895601" y="4237252"/>
            <a:ext cx="14824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352BA4-B347-E74B-8563-339E68647655}"/>
              </a:ext>
            </a:extLst>
          </p:cNvPr>
          <p:cNvCxnSpPr>
            <a:cxnSpLocks/>
          </p:cNvCxnSpPr>
          <p:nvPr/>
        </p:nvCxnSpPr>
        <p:spPr>
          <a:xfrm>
            <a:off x="4396928" y="4384844"/>
            <a:ext cx="0" cy="140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AB02F5-AA44-EE42-9A44-FB6DE836ED28}"/>
              </a:ext>
            </a:extLst>
          </p:cNvPr>
          <p:cNvSpPr txBox="1"/>
          <p:nvPr/>
        </p:nvSpPr>
        <p:spPr>
          <a:xfrm>
            <a:off x="4082159" y="452486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2028336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eckmyai.com/cgi-bin/images/187339603.png">
            <a:extLst>
              <a:ext uri="{FF2B5EF4-FFF2-40B4-BE49-F238E27FC236}">
                <a16:creationId xmlns:a16="http://schemas.microsoft.com/office/drawing/2014/main" id="{F8367202-4C98-5847-8308-FBAE2B8A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3"/>
          <a:stretch/>
        </p:blipFill>
        <p:spPr bwMode="auto">
          <a:xfrm>
            <a:off x="1946031" y="717550"/>
            <a:ext cx="8299938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7E0677-97C5-F249-8A7B-043E6FBCEE40}"/>
              </a:ext>
            </a:extLst>
          </p:cNvPr>
          <p:cNvCxnSpPr>
            <a:cxnSpLocks/>
          </p:cNvCxnSpPr>
          <p:nvPr/>
        </p:nvCxnSpPr>
        <p:spPr>
          <a:xfrm>
            <a:off x="3655691" y="1228530"/>
            <a:ext cx="0" cy="30135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BE5E7E-CDC2-F94E-8A66-32CFD212977F}"/>
              </a:ext>
            </a:extLst>
          </p:cNvPr>
          <p:cNvSpPr txBox="1"/>
          <p:nvPr/>
        </p:nvSpPr>
        <p:spPr>
          <a:xfrm>
            <a:off x="3177955" y="272681"/>
            <a:ext cx="24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Lines of zero skill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C7CE0D-8E10-EF4C-A954-3DD332815F83}"/>
              </a:ext>
            </a:extLst>
          </p:cNvPr>
          <p:cNvCxnSpPr>
            <a:cxnSpLocks/>
          </p:cNvCxnSpPr>
          <p:nvPr/>
        </p:nvCxnSpPr>
        <p:spPr>
          <a:xfrm flipV="1">
            <a:off x="2875175" y="2366128"/>
            <a:ext cx="3019042" cy="1517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352BA4-B347-E74B-8563-339E68647655}"/>
              </a:ext>
            </a:extLst>
          </p:cNvPr>
          <p:cNvCxnSpPr>
            <a:cxnSpLocks/>
          </p:cNvCxnSpPr>
          <p:nvPr/>
        </p:nvCxnSpPr>
        <p:spPr>
          <a:xfrm>
            <a:off x="4396928" y="4384844"/>
            <a:ext cx="0" cy="140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AB02F5-AA44-EE42-9A44-FB6DE836ED28}"/>
              </a:ext>
            </a:extLst>
          </p:cNvPr>
          <p:cNvSpPr txBox="1"/>
          <p:nvPr/>
        </p:nvSpPr>
        <p:spPr>
          <a:xfrm>
            <a:off x="4082159" y="452486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4172635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heckmyai.com/cgi-bin/images/936044483.png">
            <a:extLst>
              <a:ext uri="{FF2B5EF4-FFF2-40B4-BE49-F238E27FC236}">
                <a16:creationId xmlns:a16="http://schemas.microsoft.com/office/drawing/2014/main" id="{DDDCA5D0-06D5-364C-AE68-089725F6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0"/>
            <a:ext cx="1091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4C70AA-754A-BB41-A397-77DCE39C84B9}"/>
              </a:ext>
            </a:extLst>
          </p:cNvPr>
          <p:cNvSpPr/>
          <p:nvPr/>
        </p:nvSpPr>
        <p:spPr>
          <a:xfrm rot="18908064">
            <a:off x="2730831" y="1867227"/>
            <a:ext cx="2472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Under-confident</a:t>
            </a:r>
          </a:p>
        </p:txBody>
      </p:sp>
    </p:spTree>
    <p:extLst>
      <p:ext uri="{BB962C8B-B14F-4D97-AF65-F5344CB8AC3E}">
        <p14:creationId xmlns:p14="http://schemas.microsoft.com/office/powerpoint/2010/main" val="3078198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heckmyai.com/cgi-bin/images/855358315.png">
            <a:extLst>
              <a:ext uri="{FF2B5EF4-FFF2-40B4-BE49-F238E27FC236}">
                <a16:creationId xmlns:a16="http://schemas.microsoft.com/office/drawing/2014/main" id="{A15E3147-73ED-3745-93A5-97B9654C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0"/>
            <a:ext cx="1091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4C70AA-754A-BB41-A397-77DCE39C84B9}"/>
              </a:ext>
            </a:extLst>
          </p:cNvPr>
          <p:cNvSpPr/>
          <p:nvPr/>
        </p:nvSpPr>
        <p:spPr>
          <a:xfrm rot="18908064">
            <a:off x="2803351" y="1867227"/>
            <a:ext cx="232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Over-confident</a:t>
            </a:r>
          </a:p>
        </p:txBody>
      </p:sp>
    </p:spTree>
    <p:extLst>
      <p:ext uri="{BB962C8B-B14F-4D97-AF65-F5344CB8AC3E}">
        <p14:creationId xmlns:p14="http://schemas.microsoft.com/office/powerpoint/2010/main" val="203849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heckmyai.com/cgi-bin/images/778580801.png">
            <a:extLst>
              <a:ext uri="{FF2B5EF4-FFF2-40B4-BE49-F238E27FC236}">
                <a16:creationId xmlns:a16="http://schemas.microsoft.com/office/drawing/2014/main" id="{BFF9CD9C-B1B0-704D-A9C6-217F7F7B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0"/>
            <a:ext cx="1091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D758C9-E46E-9248-B412-B06E3B4AAB8E}"/>
              </a:ext>
            </a:extLst>
          </p:cNvPr>
          <p:cNvSpPr/>
          <p:nvPr/>
        </p:nvSpPr>
        <p:spPr>
          <a:xfrm>
            <a:off x="1628775" y="1201221"/>
            <a:ext cx="4400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 resolution</a:t>
            </a:r>
          </a:p>
        </p:txBody>
      </p:sp>
    </p:spTree>
    <p:extLst>
      <p:ext uri="{BB962C8B-B14F-4D97-AF65-F5344CB8AC3E}">
        <p14:creationId xmlns:p14="http://schemas.microsoft.com/office/powerpoint/2010/main" val="822868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heckmyai.com/cgi-bin/images/286246004.png">
            <a:extLst>
              <a:ext uri="{FF2B5EF4-FFF2-40B4-BE49-F238E27FC236}">
                <a16:creationId xmlns:a16="http://schemas.microsoft.com/office/drawing/2014/main" id="{A580BC59-8184-3E44-9797-957BA9C9D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0"/>
            <a:ext cx="1091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AA39BD-E0FA-B147-BE8F-91F421D524DF}"/>
              </a:ext>
            </a:extLst>
          </p:cNvPr>
          <p:cNvSpPr/>
          <p:nvPr/>
        </p:nvSpPr>
        <p:spPr>
          <a:xfrm>
            <a:off x="1628775" y="1401246"/>
            <a:ext cx="2443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Optimal accuracy</a:t>
            </a:r>
          </a:p>
        </p:txBody>
      </p:sp>
    </p:spTree>
    <p:extLst>
      <p:ext uri="{BB962C8B-B14F-4D97-AF65-F5344CB8AC3E}">
        <p14:creationId xmlns:p14="http://schemas.microsoft.com/office/powerpoint/2010/main" val="3325967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BF46D1-976F-EF4E-8574-B844731B70D8}"/>
              </a:ext>
            </a:extLst>
          </p:cNvPr>
          <p:cNvSpPr txBox="1"/>
          <p:nvPr/>
        </p:nvSpPr>
        <p:spPr>
          <a:xfrm>
            <a:off x="0" y="664851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How do we get there?</a:t>
            </a:r>
          </a:p>
        </p:txBody>
      </p:sp>
    </p:spTree>
    <p:extLst>
      <p:ext uri="{BB962C8B-B14F-4D97-AF65-F5344CB8AC3E}">
        <p14:creationId xmlns:p14="http://schemas.microsoft.com/office/powerpoint/2010/main" val="52007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F55FF-4BF2-E64F-AEB6-3243A3AE8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8" y="142674"/>
            <a:ext cx="7202311" cy="366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20FBCC-235E-CF44-B4DC-2A84EF94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39" y="2940780"/>
            <a:ext cx="6676878" cy="363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675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2747962"/>
            <a:ext cx="10584203" cy="2767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328E3-557A-B546-80F3-85E390F7E326}"/>
              </a:ext>
            </a:extLst>
          </p:cNvPr>
          <p:cNvSpPr txBox="1"/>
          <p:nvPr/>
        </p:nvSpPr>
        <p:spPr>
          <a:xfrm>
            <a:off x="783779" y="3246430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06264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2747962"/>
            <a:ext cx="10584203" cy="2767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6145D0-2258-BA4E-82F7-5E5630D962E7}"/>
              </a:ext>
            </a:extLst>
          </p:cNvPr>
          <p:cNvSpPr txBox="1"/>
          <p:nvPr/>
        </p:nvSpPr>
        <p:spPr>
          <a:xfrm>
            <a:off x="807529" y="3246430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6791B-3F26-4D49-857B-9AE1A2E2080C}"/>
              </a:ext>
            </a:extLst>
          </p:cNvPr>
          <p:cNvSpPr txBox="1"/>
          <p:nvPr/>
        </p:nvSpPr>
        <p:spPr>
          <a:xfrm>
            <a:off x="783779" y="3246430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F6E91-9F83-BC4A-9E07-DAFCB67AB8FA}"/>
              </a:ext>
            </a:extLst>
          </p:cNvPr>
          <p:cNvSpPr/>
          <p:nvPr/>
        </p:nvSpPr>
        <p:spPr>
          <a:xfrm>
            <a:off x="781048" y="3246430"/>
            <a:ext cx="3184527" cy="242895"/>
          </a:xfrm>
          <a:prstGeom prst="rect">
            <a:avLst/>
          </a:prstGeom>
          <a:solidFill>
            <a:srgbClr val="34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r>
              <a:rPr lang="en-US" sz="1600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36737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0FBCC-235E-CF44-B4DC-2A84EF946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39" y="2940780"/>
            <a:ext cx="6676878" cy="363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0703E-4CE2-F145-974A-2BD70478E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92" t="4079" r="28294" b="66857"/>
          <a:stretch/>
        </p:blipFill>
        <p:spPr>
          <a:xfrm>
            <a:off x="289663" y="511089"/>
            <a:ext cx="8653510" cy="3637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8620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2747962"/>
            <a:ext cx="10584203" cy="2767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3E8789-7E22-E64D-AE63-1CF41E04E9CB}"/>
              </a:ext>
            </a:extLst>
          </p:cNvPr>
          <p:cNvSpPr txBox="1"/>
          <p:nvPr/>
        </p:nvSpPr>
        <p:spPr>
          <a:xfrm>
            <a:off x="783779" y="3246430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CB8F0F-977B-544D-9619-27B275C64662}"/>
              </a:ext>
            </a:extLst>
          </p:cNvPr>
          <p:cNvSpPr/>
          <p:nvPr/>
        </p:nvSpPr>
        <p:spPr>
          <a:xfrm>
            <a:off x="781048" y="3485158"/>
            <a:ext cx="3184527" cy="242895"/>
          </a:xfrm>
          <a:prstGeom prst="rect">
            <a:avLst/>
          </a:prstGeom>
          <a:solidFill>
            <a:srgbClr val="34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r>
              <a:rPr lang="en-US" sz="160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4138386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2747962"/>
            <a:ext cx="10584203" cy="2767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9B10B1-4867-574C-856C-4219164B1C93}"/>
              </a:ext>
            </a:extLst>
          </p:cNvPr>
          <p:cNvSpPr txBox="1"/>
          <p:nvPr/>
        </p:nvSpPr>
        <p:spPr>
          <a:xfrm>
            <a:off x="783779" y="3246430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4910F-FC89-EA48-AD80-E254C89CAE9D}"/>
              </a:ext>
            </a:extLst>
          </p:cNvPr>
          <p:cNvSpPr/>
          <p:nvPr/>
        </p:nvSpPr>
        <p:spPr>
          <a:xfrm>
            <a:off x="781048" y="3728394"/>
            <a:ext cx="3184527" cy="242895"/>
          </a:xfrm>
          <a:prstGeom prst="rect">
            <a:avLst/>
          </a:prstGeom>
          <a:solidFill>
            <a:srgbClr val="34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r>
              <a:rPr lang="en-US" sz="1600" dirty="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963616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2747962"/>
            <a:ext cx="10584203" cy="2767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97107F-7D55-F349-8687-CB3D63E6B410}"/>
              </a:ext>
            </a:extLst>
          </p:cNvPr>
          <p:cNvSpPr txBox="1"/>
          <p:nvPr/>
        </p:nvSpPr>
        <p:spPr>
          <a:xfrm>
            <a:off x="783779" y="3246430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69426-2CD2-B142-ABDD-A3AF68B8EFC0}"/>
              </a:ext>
            </a:extLst>
          </p:cNvPr>
          <p:cNvSpPr/>
          <p:nvPr/>
        </p:nvSpPr>
        <p:spPr>
          <a:xfrm>
            <a:off x="781048" y="3962622"/>
            <a:ext cx="3182112" cy="256032"/>
          </a:xfrm>
          <a:prstGeom prst="rect">
            <a:avLst/>
          </a:prstGeom>
          <a:solidFill>
            <a:srgbClr val="34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r>
              <a:rPr lang="en-US" sz="1600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026127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2747962"/>
            <a:ext cx="10584203" cy="2767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26570F-03CB-9640-857D-CEEF52C98790}"/>
              </a:ext>
            </a:extLst>
          </p:cNvPr>
          <p:cNvSpPr txBox="1"/>
          <p:nvPr/>
        </p:nvSpPr>
        <p:spPr>
          <a:xfrm>
            <a:off x="783779" y="3246430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7308A-C9D9-F640-9ED4-C4E1AA00755F}"/>
              </a:ext>
            </a:extLst>
          </p:cNvPr>
          <p:cNvSpPr/>
          <p:nvPr/>
        </p:nvSpPr>
        <p:spPr>
          <a:xfrm>
            <a:off x="781048" y="4205850"/>
            <a:ext cx="3182112" cy="256032"/>
          </a:xfrm>
          <a:prstGeom prst="rect">
            <a:avLst/>
          </a:prstGeom>
          <a:solidFill>
            <a:srgbClr val="34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r>
              <a:rPr lang="en-US" sz="1600" dirty="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2395306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2747962"/>
            <a:ext cx="10584203" cy="2767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D37ED4-F31D-1E40-96F1-8DA5435891BA}"/>
              </a:ext>
            </a:extLst>
          </p:cNvPr>
          <p:cNvSpPr txBox="1"/>
          <p:nvPr/>
        </p:nvSpPr>
        <p:spPr>
          <a:xfrm>
            <a:off x="783779" y="3246430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BA18F-FE56-9E45-9197-8258DB721E5B}"/>
              </a:ext>
            </a:extLst>
          </p:cNvPr>
          <p:cNvSpPr/>
          <p:nvPr/>
        </p:nvSpPr>
        <p:spPr>
          <a:xfrm>
            <a:off x="781048" y="4449082"/>
            <a:ext cx="3182112" cy="256032"/>
          </a:xfrm>
          <a:prstGeom prst="rect">
            <a:avLst/>
          </a:prstGeom>
          <a:solidFill>
            <a:srgbClr val="34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r>
              <a:rPr lang="en-US" sz="1600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2758956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6E70F-4157-1740-8852-0F98D28C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2747962"/>
            <a:ext cx="10584203" cy="2767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FABF19-66D4-4E47-BDEE-FCC687F48543}"/>
              </a:ext>
            </a:extLst>
          </p:cNvPr>
          <p:cNvSpPr txBox="1"/>
          <p:nvPr/>
        </p:nvSpPr>
        <p:spPr>
          <a:xfrm>
            <a:off x="783779" y="3246430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D93C73-BB34-1648-A23E-1C235DBC7B2E}"/>
              </a:ext>
            </a:extLst>
          </p:cNvPr>
          <p:cNvSpPr/>
          <p:nvPr/>
        </p:nvSpPr>
        <p:spPr>
          <a:xfrm>
            <a:off x="781048" y="4691427"/>
            <a:ext cx="3182112" cy="256032"/>
          </a:xfrm>
          <a:prstGeom prst="rect">
            <a:avLst/>
          </a:prstGeom>
          <a:solidFill>
            <a:srgbClr val="34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r>
              <a:rPr lang="en-US" sz="16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311377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D67668-CBAA-0244-B1E7-BBB833905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43" r="90794" b="14286"/>
          <a:stretch/>
        </p:blipFill>
        <p:spPr>
          <a:xfrm>
            <a:off x="5313771" y="-1"/>
            <a:ext cx="1564459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CA14D3-C3E8-B04E-A216-F06F891DF5AF}"/>
              </a:ext>
            </a:extLst>
          </p:cNvPr>
          <p:cNvSpPr/>
          <p:nvPr/>
        </p:nvSpPr>
        <p:spPr>
          <a:xfrm>
            <a:off x="1581444" y="1447065"/>
            <a:ext cx="2419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1 year later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13B46-616A-4745-9598-A4A82F01F46B}"/>
              </a:ext>
            </a:extLst>
          </p:cNvPr>
          <p:cNvSpPr/>
          <p:nvPr/>
        </p:nvSpPr>
        <p:spPr>
          <a:xfrm>
            <a:off x="757510" y="3428999"/>
            <a:ext cx="4067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41 patients with &gt; 6 months of follow-up</a:t>
            </a:r>
          </a:p>
        </p:txBody>
      </p:sp>
    </p:spTree>
    <p:extLst>
      <p:ext uri="{BB962C8B-B14F-4D97-AF65-F5344CB8AC3E}">
        <p14:creationId xmlns:p14="http://schemas.microsoft.com/office/powerpoint/2010/main" val="685437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7120F-FC76-8546-A7D6-027D97B7789E}"/>
              </a:ext>
            </a:extLst>
          </p:cNvPr>
          <p:cNvSpPr txBox="1"/>
          <p:nvPr/>
        </p:nvSpPr>
        <p:spPr>
          <a:xfrm>
            <a:off x="0" y="1613118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How well-calibrated am I? </a:t>
            </a:r>
          </a:p>
        </p:txBody>
      </p:sp>
    </p:spTree>
    <p:extLst>
      <p:ext uri="{BB962C8B-B14F-4D97-AF65-F5344CB8AC3E}">
        <p14:creationId xmlns:p14="http://schemas.microsoft.com/office/powerpoint/2010/main" val="982126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heckmyai.com/cgi-bin/images/379949175.png">
            <a:extLst>
              <a:ext uri="{FF2B5EF4-FFF2-40B4-BE49-F238E27FC236}">
                <a16:creationId xmlns:a16="http://schemas.microsoft.com/office/drawing/2014/main" id="{4224FB08-C2CF-A54E-A27B-44648F91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12192000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64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heckmyai.com/cgi-bin/images/379949175.png">
            <a:extLst>
              <a:ext uri="{FF2B5EF4-FFF2-40B4-BE49-F238E27FC236}">
                <a16:creationId xmlns:a16="http://schemas.microsoft.com/office/drawing/2014/main" id="{875E6F53-551E-9149-AB00-319116D5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12192000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190228" y="4066445"/>
            <a:ext cx="237138" cy="237138"/>
          </a:xfrm>
          <a:prstGeom prst="ellipse">
            <a:avLst/>
          </a:prstGeom>
          <a:solidFill>
            <a:srgbClr val="1F7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4576" y="4983959"/>
            <a:ext cx="4968441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“Findings concerning for locally recurrent disease”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081010" y="4830071"/>
            <a:ext cx="411099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“When I’m 80% sure there’s recurrence, I over-call recurrence”</a:t>
            </a:r>
          </a:p>
        </p:txBody>
      </p:sp>
    </p:spTree>
    <p:extLst>
      <p:ext uri="{BB962C8B-B14F-4D97-AF65-F5344CB8AC3E}">
        <p14:creationId xmlns:p14="http://schemas.microsoft.com/office/powerpoint/2010/main" val="18292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7120F-FC76-8546-A7D6-027D97B7789E}"/>
              </a:ext>
            </a:extLst>
          </p:cNvPr>
          <p:cNvSpPr txBox="1"/>
          <p:nvPr/>
        </p:nvSpPr>
        <p:spPr>
          <a:xfrm>
            <a:off x="0" y="1613118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Do my words mean anything?</a:t>
            </a:r>
          </a:p>
        </p:txBody>
      </p:sp>
    </p:spTree>
    <p:extLst>
      <p:ext uri="{BB962C8B-B14F-4D97-AF65-F5344CB8AC3E}">
        <p14:creationId xmlns:p14="http://schemas.microsoft.com/office/powerpoint/2010/main" val="2091803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7120F-FC76-8546-A7D6-027D97B7789E}"/>
              </a:ext>
            </a:extLst>
          </p:cNvPr>
          <p:cNvSpPr txBox="1"/>
          <p:nvPr/>
        </p:nvSpPr>
        <p:spPr>
          <a:xfrm>
            <a:off x="0" y="1613118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How easy is this? </a:t>
            </a:r>
          </a:p>
        </p:txBody>
      </p:sp>
    </p:spTree>
    <p:extLst>
      <p:ext uri="{BB962C8B-B14F-4D97-AF65-F5344CB8AC3E}">
        <p14:creationId xmlns:p14="http://schemas.microsoft.com/office/powerpoint/2010/main" val="28446356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DCA1A8-D70B-7E4B-B4B8-70B26B98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2273400"/>
            <a:ext cx="10584203" cy="2767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67033-2E6E-F94C-A418-B94EFAEDE2C3}"/>
              </a:ext>
            </a:extLst>
          </p:cNvPr>
          <p:cNvSpPr txBox="1"/>
          <p:nvPr/>
        </p:nvSpPr>
        <p:spPr>
          <a:xfrm>
            <a:off x="783779" y="2771868"/>
            <a:ext cx="697627" cy="17235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0%</a:t>
            </a:r>
          </a:p>
          <a:p>
            <a:r>
              <a:rPr lang="en-US" sz="1600" dirty="0"/>
              <a:t>10%</a:t>
            </a:r>
          </a:p>
          <a:p>
            <a:r>
              <a:rPr lang="en-US" sz="1600" dirty="0"/>
              <a:t>30%</a:t>
            </a:r>
          </a:p>
          <a:p>
            <a:r>
              <a:rPr lang="en-US" sz="1600" dirty="0"/>
              <a:t>50%</a:t>
            </a:r>
          </a:p>
          <a:p>
            <a:r>
              <a:rPr lang="en-US" sz="1600" dirty="0"/>
              <a:t>70%</a:t>
            </a:r>
          </a:p>
          <a:p>
            <a:r>
              <a:rPr lang="en-US" sz="1600" dirty="0"/>
              <a:t>90%</a:t>
            </a:r>
          </a:p>
          <a:p>
            <a:r>
              <a:rPr lang="en-US" sz="1600" dirty="0"/>
              <a:t>100%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1BC92-3B44-534B-B0E3-DF8ECDE5FB80}"/>
              </a:ext>
            </a:extLst>
          </p:cNvPr>
          <p:cNvSpPr/>
          <p:nvPr/>
        </p:nvSpPr>
        <p:spPr>
          <a:xfrm>
            <a:off x="781048" y="3731288"/>
            <a:ext cx="3182112" cy="256032"/>
          </a:xfrm>
          <a:prstGeom prst="rect">
            <a:avLst/>
          </a:prstGeom>
          <a:solidFill>
            <a:srgbClr val="34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r>
              <a:rPr lang="en-US" sz="1600" dirty="0"/>
              <a:t>70%</a:t>
            </a:r>
          </a:p>
        </p:txBody>
      </p:sp>
      <p:pic>
        <p:nvPicPr>
          <p:cNvPr id="8" name="Picture 2" descr="Image result for easy">
            <a:extLst>
              <a:ext uri="{FF2B5EF4-FFF2-40B4-BE49-F238E27FC236}">
                <a16:creationId xmlns:a16="http://schemas.microsoft.com/office/drawing/2014/main" id="{0E1FCFB7-1F9B-CB48-B074-3A6E056A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43" y="537788"/>
            <a:ext cx="3315483" cy="24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07B308-30A3-F045-AC67-C507B0746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43" r="90794" b="14286"/>
          <a:stretch/>
        </p:blipFill>
        <p:spPr>
          <a:xfrm>
            <a:off x="5313771" y="-1"/>
            <a:ext cx="1564459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564490-5731-9A49-95A2-C60147212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64" y="1905000"/>
            <a:ext cx="5972536" cy="5972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987133-B7DF-AD40-81FD-21FB6BDC9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16" y="2998808"/>
            <a:ext cx="3821763" cy="3355694"/>
          </a:xfrm>
          <a:prstGeom prst="rect">
            <a:avLst/>
          </a:prstGeom>
        </p:spPr>
      </p:pic>
      <p:pic>
        <p:nvPicPr>
          <p:cNvPr id="8198" name="Picture 6" descr="Image result for quality">
            <a:extLst>
              <a:ext uri="{FF2B5EF4-FFF2-40B4-BE49-F238E27FC236}">
                <a16:creationId xmlns:a16="http://schemas.microsoft.com/office/drawing/2014/main" id="{74B87D09-0041-824E-A21A-2C38AD9C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2495310"/>
            <a:ext cx="1469020" cy="14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heckmyai.com/cgi-bin/images/379949175.png">
            <a:extLst>
              <a:ext uri="{FF2B5EF4-FFF2-40B4-BE49-F238E27FC236}">
                <a16:creationId xmlns:a16="http://schemas.microsoft.com/office/drawing/2014/main" id="{7B7487D4-E26C-E443-A9EB-007BC00D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12192000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7D4502-88E4-124D-ABE6-F9DC68023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4" t="21524" r="38770" b="8000"/>
          <a:stretch/>
        </p:blipFill>
        <p:spPr>
          <a:xfrm>
            <a:off x="4900928" y="169604"/>
            <a:ext cx="5311493" cy="6380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CA1D9-8494-7B40-A5DB-221FBBD83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73" t="9333" r="22773" b="40572"/>
          <a:stretch/>
        </p:blipFill>
        <p:spPr>
          <a:xfrm>
            <a:off x="4350598" y="1250746"/>
            <a:ext cx="7577029" cy="4356508"/>
          </a:xfrm>
          <a:prstGeom prst="rect">
            <a:avLst/>
          </a:prstGeom>
        </p:spPr>
      </p:pic>
      <p:pic>
        <p:nvPicPr>
          <p:cNvPr id="5" name="Picture 2" descr="Image result for easy">
            <a:extLst>
              <a:ext uri="{FF2B5EF4-FFF2-40B4-BE49-F238E27FC236}">
                <a16:creationId xmlns:a16="http://schemas.microsoft.com/office/drawing/2014/main" id="{9FACBF3D-D9EC-4D48-8C68-08E2F351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30" y="0"/>
            <a:ext cx="2637470" cy="19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3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FD4DB1-88CC-244F-8C14-0084B9350E8A}"/>
              </a:ext>
            </a:extLst>
          </p:cNvPr>
          <p:cNvSpPr/>
          <p:nvPr/>
        </p:nvSpPr>
        <p:spPr>
          <a:xfrm>
            <a:off x="0" y="2705725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/>
              <a:t>bamini@mdanderson.org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7804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7120F-FC76-8546-A7D6-027D97B7789E}"/>
              </a:ext>
            </a:extLst>
          </p:cNvPr>
          <p:cNvSpPr txBox="1"/>
          <p:nvPr/>
        </p:nvSpPr>
        <p:spPr>
          <a:xfrm>
            <a:off x="0" y="82289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Words </a:t>
            </a:r>
            <a:r>
              <a:rPr lang="en-US" sz="11500" dirty="0">
                <a:sym typeface="Wingdings" pitchFamily="2" charset="2"/>
              </a:rPr>
              <a:t> %</a:t>
            </a:r>
            <a:endParaRPr lang="en-US" sz="115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BE11DC-2762-C341-89F9-764667294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00866"/>
              </p:ext>
            </p:extLst>
          </p:nvPr>
        </p:nvGraphicFramePr>
        <p:xfrm>
          <a:off x="2032000" y="3169355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085885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07228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6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43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376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4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7120F-FC76-8546-A7D6-027D97B7789E}"/>
              </a:ext>
            </a:extLst>
          </p:cNvPr>
          <p:cNvSpPr txBox="1"/>
          <p:nvPr/>
        </p:nvSpPr>
        <p:spPr>
          <a:xfrm>
            <a:off x="0" y="82289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Words </a:t>
            </a:r>
            <a:r>
              <a:rPr lang="en-US" sz="11500" dirty="0">
                <a:sym typeface="Wingdings" pitchFamily="2" charset="2"/>
              </a:rPr>
              <a:t> %</a:t>
            </a:r>
            <a:endParaRPr lang="en-US" sz="115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BE11DC-2762-C341-89F9-7646672940E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169355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085885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07228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6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43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Possibly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1-99%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38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1-99%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07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Can’t exclude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1-99%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43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376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4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7120F-FC76-8546-A7D6-027D97B7789E}"/>
              </a:ext>
            </a:extLst>
          </p:cNvPr>
          <p:cNvSpPr txBox="1"/>
          <p:nvPr/>
        </p:nvSpPr>
        <p:spPr>
          <a:xfrm>
            <a:off x="0" y="1613118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How well-calibrated am I? </a:t>
            </a:r>
          </a:p>
        </p:txBody>
      </p:sp>
    </p:spTree>
    <p:extLst>
      <p:ext uri="{BB962C8B-B14F-4D97-AF65-F5344CB8AC3E}">
        <p14:creationId xmlns:p14="http://schemas.microsoft.com/office/powerpoint/2010/main" val="92846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7120F-FC76-8546-A7D6-027D97B7789E}"/>
              </a:ext>
            </a:extLst>
          </p:cNvPr>
          <p:cNvSpPr txBox="1"/>
          <p:nvPr/>
        </p:nvSpPr>
        <p:spPr>
          <a:xfrm>
            <a:off x="0" y="66485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Calibration?</a:t>
            </a:r>
          </a:p>
        </p:txBody>
      </p:sp>
      <p:pic>
        <p:nvPicPr>
          <p:cNvPr id="2050" name="Picture 2" descr="Image result for calibration">
            <a:extLst>
              <a:ext uri="{FF2B5EF4-FFF2-40B4-BE49-F238E27FC236}">
                <a16:creationId xmlns:a16="http://schemas.microsoft.com/office/drawing/2014/main" id="{003798FD-2724-DC43-A194-239B63CF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5" b="20185"/>
          <a:stretch/>
        </p:blipFill>
        <p:spPr bwMode="auto">
          <a:xfrm>
            <a:off x="-1" y="3330222"/>
            <a:ext cx="12191999" cy="35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44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5076</TotalTime>
  <Words>833</Words>
  <Application>Microsoft Macintosh PowerPoint</Application>
  <PresentationFormat>Widescreen</PresentationFormat>
  <Paragraphs>551</Paragraphs>
  <Slides>54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Calibri</vt:lpstr>
      <vt:lpstr>Tw Cen MT</vt:lpstr>
      <vt:lpstr>Tw Cen MT Condensed</vt:lpstr>
      <vt:lpstr>Wingdings 3</vt:lpstr>
      <vt:lpstr>Integral</vt:lpstr>
      <vt:lpstr>Confidence Calibration in Radiology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M. D. Anderson Cancer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Amini,Behrang</dc:creator>
  <cp:lastModifiedBy>Sarah Cloots</cp:lastModifiedBy>
  <cp:revision>102</cp:revision>
  <dcterms:created xsi:type="dcterms:W3CDTF">2018-05-11T12:12:12Z</dcterms:created>
  <dcterms:modified xsi:type="dcterms:W3CDTF">2019-07-25T13:10:00Z</dcterms:modified>
</cp:coreProperties>
</file>